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  <p:sldMasterId id="214748366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8" roundtripDataSignature="AMtx7mj7G6qFo4G4zlNLnbVbERQAuSge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A7BADD1-2063-4A73-9F4C-62612F23A656}">
  <a:tblStyle styleId="{AA7BADD1-2063-4A73-9F4C-62612F23A656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BB99738-7C90-47E1-929B-589FB0EE7E3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fill>
          <a:solidFill>
            <a:srgbClr val="E9EFF7"/>
          </a:solidFill>
        </a:fill>
      </a:tcStyle>
    </a:band1H>
    <a:band2H>
      <a:tcTxStyle/>
    </a:band2H>
    <a:band1V>
      <a:tcTxStyle/>
      <a:tcStyle>
        <a:fill>
          <a:solidFill>
            <a:srgbClr val="E9EFF7"/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l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5"/>
          </a:solidFill>
        </a:fill>
      </a:tcStyle>
    </a:firstRow>
    <a:neCell>
      <a:tcTxStyle/>
    </a:neCell>
    <a:nwCell>
      <a:tcTxStyle/>
    </a:nwCell>
  </a:tblStyle>
  <a:tblStyle styleId="{8F1C99F1-2F88-41F8-8FE6-087C3A34400F}" styleName="Table_2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BF1E8"/>
          </a:solidFill>
        </a:fill>
      </a:tcStyle>
    </a:wholeTbl>
    <a:band1H>
      <a:tcTxStyle/>
      <a:tcStyle>
        <a:fill>
          <a:solidFill>
            <a:srgbClr val="D4E2CE"/>
          </a:solidFill>
        </a:fill>
      </a:tcStyle>
    </a:band1H>
    <a:band2H>
      <a:tcTxStyle/>
    </a:band2H>
    <a:band1V>
      <a:tcTxStyle/>
      <a:tcStyle>
        <a:fill>
          <a:solidFill>
            <a:srgbClr val="D4E2CE"/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EBF1E8"/>
          </a:solidFill>
        </a:fill>
      </a:tcStyle>
    </a:lastRow>
    <a:seCell>
      <a:tcTxStyle/>
    </a:seCell>
    <a:swCell>
      <a:tcTxStyle/>
    </a:swCell>
    <a:firstRow>
      <a:tcTxStyle b="on" i="off"/>
      <a:tcStyle>
        <a:fill>
          <a:solidFill>
            <a:srgbClr val="EBF1E8"/>
          </a:solidFill>
        </a:fill>
      </a:tcStyle>
    </a:firstRow>
    <a:neCell>
      <a:tcTxStyle/>
    </a:neCell>
    <a:nwCell>
      <a:tcTxStyle/>
    </a:nwCell>
  </a:tblStyle>
  <a:tblStyle styleId="{FC9F7FB5-F1DF-4FE7-ABC1-A9AE9FA0B272}" styleName="Table_3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fill>
          <a:solidFill>
            <a:srgbClr val="D0DEEF"/>
          </a:solidFill>
        </a:fill>
      </a:tcStyle>
    </a:band1H>
    <a:band2H>
      <a:tcTxStyle/>
    </a:band2H>
    <a:band1V>
      <a:tcTxStyle/>
      <a:tcStyle>
        <a:fill>
          <a:solidFill>
            <a:srgbClr val="D0DEEF"/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254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E9EFF7"/>
          </a:solidFill>
        </a:fill>
      </a:tcStyle>
    </a:lastRow>
    <a:seCell>
      <a:tcTxStyle/>
    </a:seCell>
    <a:swCell>
      <a:tcTxStyle/>
    </a:swCell>
    <a:firstRow>
      <a:tcTxStyle b="on" i="off"/>
      <a:tcStyle>
        <a:fill>
          <a:solidFill>
            <a:srgbClr val="E9EFF7"/>
          </a:solidFill>
        </a:fill>
      </a:tcStyle>
    </a:firstRow>
    <a:neCell>
      <a:tcTxStyle/>
    </a:neCell>
    <a:nwCell>
      <a:tcTxStyle/>
    </a:nwCell>
  </a:tblStyle>
  <a:tblStyle styleId="{82C9E564-7E85-4EC4-BA6B-D004B076E298}" styleName="Table_4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E8EBF5"/>
          </a:solidFill>
        </a:fill>
      </a:tcStyle>
    </a:lastRow>
    <a:seCell>
      <a:tcTxStyle/>
    </a:seCell>
    <a:swCell>
      <a:tcTxStyle/>
    </a:swCell>
    <a:firstRow>
      <a:tcTxStyle b="on" i="off"/>
      <a:tcStyle>
        <a:fill>
          <a:solidFill>
            <a:srgbClr val="E8EBF5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38" Type="http://customschemas.google.com/relationships/presentationmetadata" Target="meta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a10649b0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1a10649b0f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3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3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3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3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4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Google Shape;82;p3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8.png"/><Relationship Id="rId4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64.png"/><Relationship Id="rId5" Type="http://schemas.openxmlformats.org/officeDocument/2006/relationships/image" Target="../media/image9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Relationship Id="rId9" Type="http://schemas.openxmlformats.org/officeDocument/2006/relationships/image" Target="../media/image25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Relationship Id="rId7" Type="http://schemas.openxmlformats.org/officeDocument/2006/relationships/image" Target="../media/image10.png"/><Relationship Id="rId8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Relationship Id="rId5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Relationship Id="rId11" Type="http://schemas.openxmlformats.org/officeDocument/2006/relationships/image" Target="../media/image44.png"/><Relationship Id="rId10" Type="http://schemas.openxmlformats.org/officeDocument/2006/relationships/image" Target="../media/image50.png"/><Relationship Id="rId9" Type="http://schemas.openxmlformats.org/officeDocument/2006/relationships/image" Target="../media/image41.png"/><Relationship Id="rId5" Type="http://schemas.openxmlformats.org/officeDocument/2006/relationships/image" Target="../media/image34.png"/><Relationship Id="rId6" Type="http://schemas.openxmlformats.org/officeDocument/2006/relationships/image" Target="../media/image39.png"/><Relationship Id="rId7" Type="http://schemas.openxmlformats.org/officeDocument/2006/relationships/image" Target="../media/image10.png"/><Relationship Id="rId8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6.png"/><Relationship Id="rId4" Type="http://schemas.openxmlformats.org/officeDocument/2006/relationships/image" Target="../media/image49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5.png"/><Relationship Id="rId4" Type="http://schemas.openxmlformats.org/officeDocument/2006/relationships/image" Target="../media/image52.png"/><Relationship Id="rId11" Type="http://schemas.openxmlformats.org/officeDocument/2006/relationships/image" Target="../media/image78.png"/><Relationship Id="rId10" Type="http://schemas.openxmlformats.org/officeDocument/2006/relationships/image" Target="../media/image81.png"/><Relationship Id="rId12" Type="http://schemas.openxmlformats.org/officeDocument/2006/relationships/image" Target="../media/image88.png"/><Relationship Id="rId9" Type="http://schemas.openxmlformats.org/officeDocument/2006/relationships/image" Target="../media/image104.png"/><Relationship Id="rId5" Type="http://schemas.openxmlformats.org/officeDocument/2006/relationships/image" Target="../media/image47.png"/><Relationship Id="rId6" Type="http://schemas.openxmlformats.org/officeDocument/2006/relationships/image" Target="../media/image65.png"/><Relationship Id="rId7" Type="http://schemas.openxmlformats.org/officeDocument/2006/relationships/image" Target="../media/image77.png"/><Relationship Id="rId8" Type="http://schemas.openxmlformats.org/officeDocument/2006/relationships/image" Target="../media/image7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1.png"/><Relationship Id="rId4" Type="http://schemas.openxmlformats.org/officeDocument/2006/relationships/image" Target="../media/image43.png"/><Relationship Id="rId5" Type="http://schemas.openxmlformats.org/officeDocument/2006/relationships/image" Target="../media/image4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Relationship Id="rId4" Type="http://schemas.openxmlformats.org/officeDocument/2006/relationships/image" Target="../media/image4.png"/><Relationship Id="rId5" Type="http://schemas.openxmlformats.org/officeDocument/2006/relationships/image" Target="../media/image19.png"/><Relationship Id="rId6" Type="http://schemas.openxmlformats.org/officeDocument/2006/relationships/image" Target="../media/image93.png"/><Relationship Id="rId7" Type="http://schemas.openxmlformats.org/officeDocument/2006/relationships/image" Target="../media/image18.png"/><Relationship Id="rId8" Type="http://schemas.openxmlformats.org/officeDocument/2006/relationships/image" Target="../media/image9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Relationship Id="rId4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95.png"/><Relationship Id="rId10" Type="http://schemas.openxmlformats.org/officeDocument/2006/relationships/image" Target="../media/image99.png"/><Relationship Id="rId13" Type="http://schemas.openxmlformats.org/officeDocument/2006/relationships/image" Target="../media/image102.png"/><Relationship Id="rId1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Relationship Id="rId4" Type="http://schemas.openxmlformats.org/officeDocument/2006/relationships/image" Target="../media/image96.png"/><Relationship Id="rId9" Type="http://schemas.openxmlformats.org/officeDocument/2006/relationships/image" Target="../media/image97.png"/><Relationship Id="rId5" Type="http://schemas.openxmlformats.org/officeDocument/2006/relationships/image" Target="../media/image91.png"/><Relationship Id="rId6" Type="http://schemas.openxmlformats.org/officeDocument/2006/relationships/image" Target="../media/image94.png"/><Relationship Id="rId7" Type="http://schemas.openxmlformats.org/officeDocument/2006/relationships/image" Target="../media/image100.png"/><Relationship Id="rId8" Type="http://schemas.openxmlformats.org/officeDocument/2006/relationships/image" Target="../media/image9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2.png"/><Relationship Id="rId7" Type="http://schemas.openxmlformats.org/officeDocument/2006/relationships/image" Target="../media/image9.png"/><Relationship Id="rId8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6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3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water, outdoor&#10;&#10;Description automatically generated" id="96" name="Google Shape;96;g1a10649b0fc_0_0"/>
          <p:cNvPicPr preferRelativeResize="0"/>
          <p:nvPr/>
        </p:nvPicPr>
        <p:blipFill rotWithShape="1">
          <a:blip r:embed="rId3">
            <a:alphaModFix amt="16000"/>
          </a:blip>
          <a:srcRect b="0" l="0" r="0" t="0"/>
          <a:stretch/>
        </p:blipFill>
        <p:spPr>
          <a:xfrm>
            <a:off x="0" y="3602038"/>
            <a:ext cx="12192000" cy="325596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1a10649b0fc_0_0"/>
          <p:cNvSpPr txBox="1"/>
          <p:nvPr>
            <p:ph type="ctrTitle"/>
          </p:nvPr>
        </p:nvSpPr>
        <p:spPr>
          <a:xfrm>
            <a:off x="-472525" y="1364785"/>
            <a:ext cx="8181600" cy="353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ct val="101249"/>
              <a:buFont typeface="Times New Roman"/>
              <a:buNone/>
            </a:pPr>
            <a:r>
              <a:rPr b="1" lang="en-US" sz="4800">
                <a:solidFill>
                  <a:srgbClr val="385723"/>
                </a:solidFill>
                <a:latin typeface="Arial"/>
                <a:ea typeface="Arial"/>
                <a:cs typeface="Arial"/>
                <a:sym typeface="Arial"/>
              </a:rPr>
              <a:t>Phân Tích, Trực Quan </a:t>
            </a:r>
            <a:endParaRPr b="1" sz="4800">
              <a:solidFill>
                <a:srgbClr val="3857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ct val="101249"/>
              <a:buFont typeface="Times New Roman"/>
              <a:buNone/>
            </a:pPr>
            <a:r>
              <a:rPr b="1" lang="en-US" sz="4800">
                <a:solidFill>
                  <a:srgbClr val="385723"/>
                </a:solidFill>
                <a:latin typeface="Arial"/>
                <a:ea typeface="Arial"/>
                <a:cs typeface="Arial"/>
                <a:sym typeface="Arial"/>
              </a:rPr>
              <a:t>Dữ Liệu Chất Lượng Nước </a:t>
            </a:r>
            <a:endParaRPr b="1" sz="4800">
              <a:solidFill>
                <a:srgbClr val="3857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ct val="101249"/>
              <a:buFont typeface="Times New Roman"/>
              <a:buNone/>
            </a:pPr>
            <a:r>
              <a:rPr b="1" lang="en-US" sz="4800">
                <a:solidFill>
                  <a:srgbClr val="385723"/>
                </a:solidFill>
                <a:latin typeface="Arial"/>
                <a:ea typeface="Arial"/>
                <a:cs typeface="Arial"/>
                <a:sym typeface="Arial"/>
              </a:rPr>
              <a:t>Tại Úc</a:t>
            </a:r>
            <a:endParaRPr b="1" sz="4800">
              <a:solidFill>
                <a:srgbClr val="3857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ct val="101249"/>
              <a:buFont typeface="Times New Roman"/>
              <a:buNone/>
            </a:pPr>
            <a:r>
              <a:rPr b="1" lang="en-US" sz="4800">
                <a:solidFill>
                  <a:srgbClr val="385723"/>
                </a:solidFill>
                <a:latin typeface="Arial"/>
                <a:ea typeface="Arial"/>
                <a:cs typeface="Arial"/>
                <a:sym typeface="Arial"/>
              </a:rPr>
              <a:t>&amp;</a:t>
            </a:r>
            <a:endParaRPr b="1" sz="4800">
              <a:solidFill>
                <a:srgbClr val="3857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ct val="101249"/>
              <a:buFont typeface="Times New Roman"/>
              <a:buNone/>
            </a:pPr>
            <a:r>
              <a:rPr b="1" lang="en-US" sz="4800">
                <a:solidFill>
                  <a:srgbClr val="385723"/>
                </a:solidFill>
                <a:latin typeface="Arial"/>
                <a:ea typeface="Arial"/>
                <a:cs typeface="Arial"/>
                <a:sym typeface="Arial"/>
              </a:rPr>
              <a:t> Xây Dựng Mô Hình </a:t>
            </a:r>
            <a:endParaRPr b="1" sz="4800">
              <a:solidFill>
                <a:srgbClr val="3857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ct val="101249"/>
              <a:buFont typeface="Times New Roman"/>
              <a:buNone/>
            </a:pPr>
            <a:r>
              <a:rPr b="1" lang="en-US" sz="4800">
                <a:solidFill>
                  <a:srgbClr val="385723"/>
                </a:solidFill>
                <a:latin typeface="Arial"/>
                <a:ea typeface="Arial"/>
                <a:cs typeface="Arial"/>
                <a:sym typeface="Arial"/>
              </a:rPr>
              <a:t>Điền Khuyết Time Series</a:t>
            </a:r>
            <a:endParaRPr sz="4800"/>
          </a:p>
        </p:txBody>
      </p:sp>
      <p:pic>
        <p:nvPicPr>
          <p:cNvPr descr="Cloud" id="98" name="Google Shape;98;g1a10649b0fc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23516" y="1442238"/>
            <a:ext cx="3947062" cy="24123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tial sun" id="99" name="Google Shape;99;g1a10649b0fc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86785" y="888122"/>
            <a:ext cx="3673057" cy="2966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" id="100" name="Google Shape;100;g1a10649b0fc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912781" y="1925892"/>
            <a:ext cx="3947062" cy="241238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1a10649b0fc_0_0"/>
          <p:cNvSpPr txBox="1"/>
          <p:nvPr/>
        </p:nvSpPr>
        <p:spPr>
          <a:xfrm>
            <a:off x="1357240" y="96708"/>
            <a:ext cx="8882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TRƯỜNG ĐẠI HỌC CNTT – KHOA KH&amp;KTTT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NGÀNH KHOA HỌC DỮ LIỆU</a:t>
            </a:r>
            <a:endParaRPr/>
          </a:p>
        </p:txBody>
      </p:sp>
      <p:sp>
        <p:nvSpPr>
          <p:cNvPr id="102" name="Google Shape;102;g1a10649b0fc_0_0"/>
          <p:cNvSpPr txBox="1"/>
          <p:nvPr/>
        </p:nvSpPr>
        <p:spPr>
          <a:xfrm>
            <a:off x="9062200" y="4553975"/>
            <a:ext cx="2558100" cy="19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highlight>
                  <a:srgbClr val="F9CB9C"/>
                </a:highlight>
                <a:latin typeface="Calibri"/>
                <a:ea typeface="Calibri"/>
                <a:cs typeface="Calibri"/>
                <a:sym typeface="Calibri"/>
              </a:rPr>
              <a:t>Nhóm 8</a:t>
            </a:r>
            <a:endParaRPr b="1" sz="1800">
              <a:solidFill>
                <a:schemeClr val="dk1"/>
              </a:solidFill>
              <a:highlight>
                <a:srgbClr val="F9CB9C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Nguyễn Thanh Thiện Quá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Huỳnh Lê Phương Vy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Nguyễn Hiếu Nghĩa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Ngô Thị Phúc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g1a10649b0fc_0_0"/>
          <p:cNvSpPr txBox="1"/>
          <p:nvPr/>
        </p:nvSpPr>
        <p:spPr>
          <a:xfrm>
            <a:off x="112650" y="6257300"/>
            <a:ext cx="3391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Giảng viên: Phạm Thế Sơn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"/>
          <p:cNvSpPr txBox="1"/>
          <p:nvPr/>
        </p:nvSpPr>
        <p:spPr>
          <a:xfrm>
            <a:off x="702129" y="130575"/>
            <a:ext cx="751114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Độ đục</a:t>
            </a:r>
            <a:endParaRPr/>
          </a:p>
        </p:txBody>
      </p:sp>
      <p:pic>
        <p:nvPicPr>
          <p:cNvPr id="224" name="Google Shape;22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207" y="4410670"/>
            <a:ext cx="11707586" cy="173331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0"/>
          <p:cNvSpPr txBox="1"/>
          <p:nvPr/>
        </p:nvSpPr>
        <p:spPr>
          <a:xfrm>
            <a:off x="816429" y="800100"/>
            <a:ext cx="10287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Nước uống thì độ đục phải nhỏ hơn 5 NTU, tốt nhất là là dưới 1NTU và lý tưởng là dưới 0.1 NTU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6227" y="1315737"/>
            <a:ext cx="10820601" cy="2647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p14:dur="100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"/>
          <p:cNvSpPr txBox="1"/>
          <p:nvPr/>
        </p:nvSpPr>
        <p:spPr>
          <a:xfrm>
            <a:off x="571500" y="337405"/>
            <a:ext cx="751114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Độ dẫn điện</a:t>
            </a:r>
            <a:endParaRPr/>
          </a:p>
        </p:txBody>
      </p:sp>
      <p:pic>
        <p:nvPicPr>
          <p:cNvPr descr="Chart, histogram&#10;&#10;Description automatically generated" id="232" name="Google Shape;23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5317" y="440338"/>
            <a:ext cx="2618014" cy="2743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907" y="3245557"/>
            <a:ext cx="11936185" cy="183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8663" y="4762540"/>
            <a:ext cx="11936185" cy="167058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1"/>
          <p:cNvSpPr txBox="1"/>
          <p:nvPr/>
        </p:nvSpPr>
        <p:spPr>
          <a:xfrm>
            <a:off x="4071257" y="6408723"/>
            <a:ext cx="36739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Sự dao dộng của độ dẫn điện và NO3</a:t>
            </a:r>
            <a:endParaRPr/>
          </a:p>
        </p:txBody>
      </p:sp>
      <p:sp>
        <p:nvSpPr>
          <p:cNvPr id="236" name="Google Shape;236;p11"/>
          <p:cNvSpPr txBox="1"/>
          <p:nvPr/>
        </p:nvSpPr>
        <p:spPr>
          <a:xfrm>
            <a:off x="571500" y="1093646"/>
            <a:ext cx="661307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Độ dẫn điện trong nước không gây ảnh hưởng đến con người.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Ảnh hưởng đến quá trình hòa tan một số chất trong nước, ảnh hưởng đến việc nuôi trồng hải sản và chăn nuôi.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1" name="Google Shape;241;p12"/>
          <p:cNvGraphicFramePr/>
          <p:nvPr/>
        </p:nvGraphicFramePr>
        <p:xfrm>
          <a:off x="919845" y="2264228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{8F1C99F1-2F88-41F8-8FE6-087C3A34400F}</a:tableStyleId>
              </a:tblPr>
              <a:tblGrid>
                <a:gridCol w="1488225"/>
                <a:gridCol w="1509225"/>
                <a:gridCol w="1509225"/>
              </a:tblGrid>
              <a:tr h="5536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Date time</a:t>
                      </a:r>
                      <a:endParaRPr/>
                    </a:p>
                  </a:txBody>
                  <a:tcPr marT="51375" marB="51375" marR="102750" marL="1027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Max temp</a:t>
                      </a:r>
                      <a:endParaRPr/>
                    </a:p>
                  </a:txBody>
                  <a:tcPr marT="51375" marB="51375" marR="102750" marL="1027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Min temp</a:t>
                      </a:r>
                      <a:endParaRPr/>
                    </a:p>
                  </a:txBody>
                  <a:tcPr marT="51375" marB="51375" marR="102750" marL="102750" anchor="ctr"/>
                </a:tc>
              </a:tr>
              <a:tr h="5536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2017-01-01</a:t>
                      </a:r>
                      <a:endParaRPr/>
                    </a:p>
                  </a:txBody>
                  <a:tcPr marT="51375" marB="51375" marR="102750" marL="1027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33.4</a:t>
                      </a:r>
                      <a:endParaRPr/>
                    </a:p>
                  </a:txBody>
                  <a:tcPr marT="51375" marB="51375" marR="102750" marL="1027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23.6</a:t>
                      </a:r>
                      <a:endParaRPr/>
                    </a:p>
                  </a:txBody>
                  <a:tcPr marT="51375" marB="51375" marR="102750" marL="102750" anchor="ctr"/>
                </a:tc>
              </a:tr>
              <a:tr h="5536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2017-01-02</a:t>
                      </a:r>
                      <a:endParaRPr/>
                    </a:p>
                  </a:txBody>
                  <a:tcPr marT="51375" marB="51375" marR="102750" marL="1027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34.4</a:t>
                      </a:r>
                      <a:endParaRPr/>
                    </a:p>
                  </a:txBody>
                  <a:tcPr marT="51375" marB="51375" marR="102750" marL="1027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25.3</a:t>
                      </a:r>
                      <a:endParaRPr/>
                    </a:p>
                  </a:txBody>
                  <a:tcPr marT="51375" marB="51375" marR="102750" marL="102750" anchor="ctr"/>
                </a:tc>
              </a:tr>
              <a:tr h="5536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2017-01-03</a:t>
                      </a:r>
                      <a:endParaRPr/>
                    </a:p>
                  </a:txBody>
                  <a:tcPr marT="51375" marB="51375" marR="102750" marL="1027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32.1</a:t>
                      </a:r>
                      <a:endParaRPr/>
                    </a:p>
                  </a:txBody>
                  <a:tcPr marT="51375" marB="51375" marR="102750" marL="1027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24.4</a:t>
                      </a:r>
                      <a:endParaRPr/>
                    </a:p>
                  </a:txBody>
                  <a:tcPr marT="51375" marB="51375" marR="102750" marL="102750" anchor="ctr"/>
                </a:tc>
              </a:tr>
              <a:tr h="5536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2017-01-04</a:t>
                      </a:r>
                      <a:endParaRPr/>
                    </a:p>
                  </a:txBody>
                  <a:tcPr marT="51375" marB="51375" marR="102750" marL="1027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32.5</a:t>
                      </a:r>
                      <a:endParaRPr/>
                    </a:p>
                  </a:txBody>
                  <a:tcPr marT="51375" marB="51375" marR="102750" marL="1027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24.6</a:t>
                      </a:r>
                      <a:endParaRPr/>
                    </a:p>
                  </a:txBody>
                  <a:tcPr marT="51375" marB="51375" marR="102750" marL="102750" anchor="ctr"/>
                </a:tc>
              </a:tr>
              <a:tr h="5536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2017-01-05</a:t>
                      </a:r>
                      <a:endParaRPr/>
                    </a:p>
                  </a:txBody>
                  <a:tcPr marT="51375" marB="51375" marR="102750" marL="1027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30.8</a:t>
                      </a:r>
                      <a:endParaRPr/>
                    </a:p>
                  </a:txBody>
                  <a:tcPr marT="51375" marB="51375" marR="102750" marL="1027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24.5</a:t>
                      </a:r>
                      <a:endParaRPr/>
                    </a:p>
                  </a:txBody>
                  <a:tcPr marT="51375" marB="51375" marR="102750" marL="102750" anchor="ctr"/>
                </a:tc>
              </a:tr>
              <a:tr h="5536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2017-01-06</a:t>
                      </a:r>
                      <a:endParaRPr/>
                    </a:p>
                  </a:txBody>
                  <a:tcPr marT="51375" marB="51375" marR="102750" marL="1027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31.8</a:t>
                      </a:r>
                      <a:endParaRPr/>
                    </a:p>
                  </a:txBody>
                  <a:tcPr marT="51375" marB="51375" marR="102750" marL="1027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23.5</a:t>
                      </a:r>
                      <a:endParaRPr/>
                    </a:p>
                  </a:txBody>
                  <a:tcPr marT="51375" marB="51375" marR="102750" marL="102750" anchor="ctr"/>
                </a:tc>
              </a:tr>
            </a:tbl>
          </a:graphicData>
        </a:graphic>
      </p:graphicFrame>
      <p:graphicFrame>
        <p:nvGraphicFramePr>
          <p:cNvPr id="242" name="Google Shape;242;p12"/>
          <p:cNvGraphicFramePr/>
          <p:nvPr/>
        </p:nvGraphicFramePr>
        <p:xfrm>
          <a:off x="6178323" y="2264228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{8F1C99F1-2F88-41F8-8FE6-087C3A34400F}</a:tableStyleId>
              </a:tblPr>
              <a:tblGrid>
                <a:gridCol w="2345525"/>
                <a:gridCol w="2345525"/>
              </a:tblGrid>
              <a:tr h="5536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/>
                        <a:t>Date time</a:t>
                      </a:r>
                      <a:endParaRPr/>
                    </a:p>
                  </a:txBody>
                  <a:tcPr marT="66075" marB="66075" marR="132150" marL="1321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/>
                        <a:t>Amount</a:t>
                      </a:r>
                      <a:endParaRPr/>
                    </a:p>
                  </a:txBody>
                  <a:tcPr marT="66075" marB="66075" marR="132150" marL="132150" anchor="ctr"/>
                </a:tc>
              </a:tr>
              <a:tr h="5536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2017-Jan-1</a:t>
                      </a:r>
                      <a:endParaRPr/>
                    </a:p>
                  </a:txBody>
                  <a:tcPr marT="66075" marB="66075" marR="132150" marL="1321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0</a:t>
                      </a:r>
                      <a:endParaRPr/>
                    </a:p>
                  </a:txBody>
                  <a:tcPr marT="66075" marB="66075" marR="132150" marL="132150" anchor="ctr"/>
                </a:tc>
              </a:tr>
              <a:tr h="5536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2017-Jan-2</a:t>
                      </a:r>
                      <a:endParaRPr/>
                    </a:p>
                  </a:txBody>
                  <a:tcPr marT="66075" marB="66075" marR="132150" marL="1321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0.4</a:t>
                      </a:r>
                      <a:endParaRPr/>
                    </a:p>
                  </a:txBody>
                  <a:tcPr marT="66075" marB="66075" marR="132150" marL="132150" anchor="ctr"/>
                </a:tc>
              </a:tr>
              <a:tr h="5536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2017-Jan-3</a:t>
                      </a:r>
                      <a:endParaRPr/>
                    </a:p>
                  </a:txBody>
                  <a:tcPr marT="66075" marB="66075" marR="132150" marL="1321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40</a:t>
                      </a:r>
                      <a:endParaRPr/>
                    </a:p>
                  </a:txBody>
                  <a:tcPr marT="66075" marB="66075" marR="132150" marL="132150" anchor="ctr"/>
                </a:tc>
              </a:tr>
              <a:tr h="5536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2017-Jan-4</a:t>
                      </a:r>
                      <a:endParaRPr/>
                    </a:p>
                  </a:txBody>
                  <a:tcPr marT="66075" marB="66075" marR="132150" marL="1321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69</a:t>
                      </a:r>
                      <a:endParaRPr/>
                    </a:p>
                  </a:txBody>
                  <a:tcPr marT="66075" marB="66075" marR="132150" marL="132150" anchor="ctr"/>
                </a:tc>
              </a:tr>
              <a:tr h="5536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2017-Jan-5</a:t>
                      </a:r>
                      <a:endParaRPr/>
                    </a:p>
                  </a:txBody>
                  <a:tcPr marT="66075" marB="66075" marR="132150" marL="1321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25</a:t>
                      </a:r>
                      <a:endParaRPr/>
                    </a:p>
                  </a:txBody>
                  <a:tcPr marT="66075" marB="66075" marR="132150" marL="132150" anchor="ctr"/>
                </a:tc>
              </a:tr>
              <a:tr h="5536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2017-Jan-6</a:t>
                      </a:r>
                      <a:endParaRPr/>
                    </a:p>
                  </a:txBody>
                  <a:tcPr marT="66075" marB="66075" marR="132150" marL="1321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28</a:t>
                      </a:r>
                      <a:endParaRPr/>
                    </a:p>
                  </a:txBody>
                  <a:tcPr marT="66075" marB="66075" marR="132150" marL="132150" anchor="ctr"/>
                </a:tc>
              </a:tr>
            </a:tbl>
          </a:graphicData>
        </a:graphic>
      </p:graphicFrame>
      <p:sp>
        <p:nvSpPr>
          <p:cNvPr id="243" name="Google Shape;243;p12"/>
          <p:cNvSpPr txBox="1"/>
          <p:nvPr>
            <p:ph type="title"/>
          </p:nvPr>
        </p:nvSpPr>
        <p:spPr>
          <a:xfrm>
            <a:off x="942170" y="799182"/>
            <a:ext cx="9176657" cy="5594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5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Bộ dữ liệu mở rộng</a:t>
            </a:r>
            <a:endParaRPr/>
          </a:p>
        </p:txBody>
      </p:sp>
      <p:sp>
        <p:nvSpPr>
          <p:cNvPr id="244" name="Google Shape;244;p12"/>
          <p:cNvSpPr txBox="1"/>
          <p:nvPr/>
        </p:nvSpPr>
        <p:spPr>
          <a:xfrm>
            <a:off x="985159" y="1470548"/>
            <a:ext cx="70757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Australian Government: </a:t>
            </a:r>
            <a:r>
              <a:rPr lang="en-US" sz="24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https://data.gov.au/data/</a:t>
            </a:r>
            <a:endParaRPr/>
          </a:p>
        </p:txBody>
      </p:sp>
      <p:sp>
        <p:nvSpPr>
          <p:cNvPr id="245" name="Google Shape;245;p12"/>
          <p:cNvSpPr txBox="1"/>
          <p:nvPr/>
        </p:nvSpPr>
        <p:spPr>
          <a:xfrm>
            <a:off x="1861457" y="6205053"/>
            <a:ext cx="40277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Nhiệt độ trong ngày</a:t>
            </a:r>
            <a:endParaRPr/>
          </a:p>
        </p:txBody>
      </p:sp>
      <p:sp>
        <p:nvSpPr>
          <p:cNvPr id="246" name="Google Shape;246;p12"/>
          <p:cNvSpPr txBox="1"/>
          <p:nvPr/>
        </p:nvSpPr>
        <p:spPr>
          <a:xfrm>
            <a:off x="7413172" y="6251480"/>
            <a:ext cx="40277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Lượng mưa trong ngày</a:t>
            </a:r>
            <a:endParaRPr/>
          </a:p>
        </p:txBody>
      </p:sp>
      <p:sp>
        <p:nvSpPr>
          <p:cNvPr id="247" name="Google Shape;247;p12"/>
          <p:cNvSpPr/>
          <p:nvPr/>
        </p:nvSpPr>
        <p:spPr>
          <a:xfrm>
            <a:off x="0" y="0"/>
            <a:ext cx="12192000" cy="557188"/>
          </a:xfrm>
          <a:prstGeom prst="rect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2"/>
          <p:cNvSpPr txBox="1"/>
          <p:nvPr/>
        </p:nvSpPr>
        <p:spPr>
          <a:xfrm>
            <a:off x="147513" y="64479"/>
            <a:ext cx="997131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Giới thiệu và phân tích bộ dữ liệu chất lượng nước tại Úc</a:t>
            </a:r>
            <a:endParaRPr/>
          </a:p>
        </p:txBody>
      </p:sp>
    </p:spTree>
  </p:cSld>
  <p:clrMapOvr>
    <a:masterClrMapping/>
  </p:clrMapOvr>
  <p:transition p14:dur="100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3"/>
          <p:cNvSpPr txBox="1"/>
          <p:nvPr>
            <p:ph type="title"/>
          </p:nvPr>
        </p:nvSpPr>
        <p:spPr>
          <a:xfrm>
            <a:off x="838200" y="38510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Kết hợp bộ dữ liệu mở rộng</a:t>
            </a:r>
            <a:endParaRPr/>
          </a:p>
        </p:txBody>
      </p:sp>
      <p:grpSp>
        <p:nvGrpSpPr>
          <p:cNvPr id="254" name="Google Shape;254;p13"/>
          <p:cNvGrpSpPr/>
          <p:nvPr/>
        </p:nvGrpSpPr>
        <p:grpSpPr>
          <a:xfrm>
            <a:off x="5941628" y="1868512"/>
            <a:ext cx="4580573" cy="3281995"/>
            <a:chOff x="0" y="0"/>
            <a:chExt cx="3090545" cy="1979295"/>
          </a:xfrm>
        </p:grpSpPr>
        <p:pic>
          <p:nvPicPr>
            <p:cNvPr id="255" name="Google Shape;255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3090545" cy="1774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" name="Google Shape;256;p13"/>
            <p:cNvSpPr txBox="1"/>
            <p:nvPr/>
          </p:nvSpPr>
          <p:spPr>
            <a:xfrm>
              <a:off x="0" y="1833245"/>
              <a:ext cx="3090545" cy="1460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Figure 7: Mối tương quan giữa các thuộc tính tổng hợp</a:t>
              </a:r>
              <a:endParaRPr/>
            </a:p>
          </p:txBody>
        </p:sp>
      </p:grpSp>
      <p:sp>
        <p:nvSpPr>
          <p:cNvPr id="257" name="Google Shape;257;p13"/>
          <p:cNvSpPr/>
          <p:nvPr/>
        </p:nvSpPr>
        <p:spPr>
          <a:xfrm>
            <a:off x="5492750" y="342265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8" name="Google Shape;258;p13"/>
          <p:cNvGrpSpPr/>
          <p:nvPr/>
        </p:nvGrpSpPr>
        <p:grpSpPr>
          <a:xfrm>
            <a:off x="966706" y="1710669"/>
            <a:ext cx="4197030" cy="3720695"/>
            <a:chOff x="9525" y="138112"/>
            <a:chExt cx="2594610" cy="2537143"/>
          </a:xfrm>
        </p:grpSpPr>
        <p:pic>
          <p:nvPicPr>
            <p:cNvPr descr="Chart, histogram&#10;&#10;Description automatically generated" id="259" name="Google Shape;259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525" y="138112"/>
              <a:ext cx="2594610" cy="23787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Google Shape;260;p13"/>
            <p:cNvSpPr txBox="1"/>
            <p:nvPr/>
          </p:nvSpPr>
          <p:spPr>
            <a:xfrm>
              <a:off x="190680" y="2383155"/>
              <a:ext cx="2139950" cy="292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Figure 8: Biểu đồ lượng mưa và nhiệt độ tại Deeral 2019</a:t>
              </a:r>
              <a:endParaRPr/>
            </a:p>
          </p:txBody>
        </p:sp>
      </p:grpSp>
      <p:sp>
        <p:nvSpPr>
          <p:cNvPr id="261" name="Google Shape;261;p13"/>
          <p:cNvSpPr/>
          <p:nvPr/>
        </p:nvSpPr>
        <p:spPr>
          <a:xfrm>
            <a:off x="0" y="0"/>
            <a:ext cx="12192000" cy="557188"/>
          </a:xfrm>
          <a:prstGeom prst="rect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3"/>
          <p:cNvSpPr txBox="1"/>
          <p:nvPr/>
        </p:nvSpPr>
        <p:spPr>
          <a:xfrm>
            <a:off x="147513" y="64479"/>
            <a:ext cx="997131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Giới thiệu và phân tích bộ dữ liệu chất lượng nước tại Úc</a:t>
            </a:r>
            <a:endParaRPr/>
          </a:p>
        </p:txBody>
      </p:sp>
    </p:spTree>
  </p:cSld>
  <p:clrMapOvr>
    <a:masterClrMapping/>
  </p:clrMapOvr>
  <p:transition p14:dur="100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4"/>
          <p:cNvSpPr/>
          <p:nvPr/>
        </p:nvSpPr>
        <p:spPr>
          <a:xfrm>
            <a:off x="5492750" y="342265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4"/>
          <p:cNvSpPr/>
          <p:nvPr/>
        </p:nvSpPr>
        <p:spPr>
          <a:xfrm>
            <a:off x="0" y="0"/>
            <a:ext cx="12192000" cy="557188"/>
          </a:xfrm>
          <a:prstGeom prst="rect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4"/>
          <p:cNvSpPr txBox="1"/>
          <p:nvPr/>
        </p:nvSpPr>
        <p:spPr>
          <a:xfrm>
            <a:off x="147513" y="64479"/>
            <a:ext cx="997131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Giới thiệu và phân tích bộ dữ liệu chất lượng nước tại Úc</a:t>
            </a:r>
            <a:endParaRPr/>
          </a:p>
        </p:txBody>
      </p:sp>
      <p:pic>
        <p:nvPicPr>
          <p:cNvPr id="270" name="Google Shape;27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3272" y="900430"/>
            <a:ext cx="7696200" cy="50571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1" name="Google Shape;271;p14"/>
          <p:cNvGrpSpPr/>
          <p:nvPr/>
        </p:nvGrpSpPr>
        <p:grpSpPr>
          <a:xfrm>
            <a:off x="141514" y="1939269"/>
            <a:ext cx="4197030" cy="3720695"/>
            <a:chOff x="9525" y="138112"/>
            <a:chExt cx="2594610" cy="2537143"/>
          </a:xfrm>
        </p:grpSpPr>
        <p:pic>
          <p:nvPicPr>
            <p:cNvPr descr="Chart, histogram&#10;&#10;Description automatically generated" id="272" name="Google Shape;272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525" y="138112"/>
              <a:ext cx="2594610" cy="23787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3" name="Google Shape;273;p14"/>
            <p:cNvSpPr txBox="1"/>
            <p:nvPr/>
          </p:nvSpPr>
          <p:spPr>
            <a:xfrm>
              <a:off x="190680" y="2383155"/>
              <a:ext cx="2139950" cy="292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Figure 8: Biểu đồ lượng mưa và nhiệt độ tại Deeral 2019</a:t>
              </a:r>
              <a:endParaRPr/>
            </a:p>
          </p:txBody>
        </p:sp>
      </p:grpSp>
      <p:sp>
        <p:nvSpPr>
          <p:cNvPr id="274" name="Google Shape;274;p14"/>
          <p:cNvSpPr txBox="1"/>
          <p:nvPr/>
        </p:nvSpPr>
        <p:spPr>
          <a:xfrm>
            <a:off x="6025243" y="6041571"/>
            <a:ext cx="54591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Biểu đồ dao động các thuộc tính chất lượng nước</a:t>
            </a:r>
            <a:endParaRPr/>
          </a:p>
        </p:txBody>
      </p:sp>
      <p:sp>
        <p:nvSpPr>
          <p:cNvPr id="275" name="Google Shape;275;p14"/>
          <p:cNvSpPr txBox="1"/>
          <p:nvPr/>
        </p:nvSpPr>
        <p:spPr>
          <a:xfrm>
            <a:off x="359229" y="6041571"/>
            <a:ext cx="54591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Biểu đồ dao động lượng mưa và nhiệt độ</a:t>
            </a:r>
            <a:endParaRPr/>
          </a:p>
        </p:txBody>
      </p:sp>
    </p:spTree>
  </p:cSld>
  <p:clrMapOvr>
    <a:masterClrMapping/>
  </p:clrMapOvr>
  <p:transition p14:dur="100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ud" id="280" name="Google Shape;28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646" y="936275"/>
            <a:ext cx="2948577" cy="13184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ain" id="281" name="Google Shape;28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50" y="1524775"/>
            <a:ext cx="2613691" cy="171512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5"/>
          <p:cNvSpPr txBox="1"/>
          <p:nvPr/>
        </p:nvSpPr>
        <p:spPr>
          <a:xfrm>
            <a:off x="947593" y="1729806"/>
            <a:ext cx="118454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/>
          </a:p>
        </p:txBody>
      </p:sp>
      <p:sp>
        <p:nvSpPr>
          <p:cNvPr id="283" name="Google Shape;283;p15"/>
          <p:cNvSpPr/>
          <p:nvPr/>
        </p:nvSpPr>
        <p:spPr>
          <a:xfrm>
            <a:off x="0" y="0"/>
            <a:ext cx="12192000" cy="557188"/>
          </a:xfrm>
          <a:prstGeom prst="rect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5"/>
          <p:cNvSpPr txBox="1"/>
          <p:nvPr/>
        </p:nvSpPr>
        <p:spPr>
          <a:xfrm>
            <a:off x="147513" y="64479"/>
            <a:ext cx="997131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Giới thiệu và phân tích bộ dữ liệu chất lượng nước tại Úc</a:t>
            </a:r>
            <a:endParaRPr/>
          </a:p>
        </p:txBody>
      </p:sp>
      <p:pic>
        <p:nvPicPr>
          <p:cNvPr descr="Cloud" id="285" name="Google Shape;28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3715" y="3898377"/>
            <a:ext cx="2948577" cy="13184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ain" id="286" name="Google Shape;286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498764" y="4279928"/>
            <a:ext cx="4682835" cy="2106594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5"/>
          <p:cNvSpPr txBox="1"/>
          <p:nvPr/>
        </p:nvSpPr>
        <p:spPr>
          <a:xfrm>
            <a:off x="748368" y="4944327"/>
            <a:ext cx="208655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Phân tích thăm dò</a:t>
            </a:r>
            <a:endParaRPr sz="20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tars in the sky&#10;&#10;Description automatically generated with medium confidence" id="288" name="Google Shape;288;p15"/>
          <p:cNvPicPr preferRelativeResize="0"/>
          <p:nvPr/>
        </p:nvPicPr>
        <p:blipFill rotWithShape="1">
          <a:blip r:embed="rId7">
            <a:alphaModFix amt="20000"/>
          </a:blip>
          <a:srcRect b="0" l="0" r="0" t="0"/>
          <a:stretch/>
        </p:blipFill>
        <p:spPr>
          <a:xfrm>
            <a:off x="0" y="0"/>
            <a:ext cx="12192000" cy="77060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ain" id="289" name="Google Shape;289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45199" y="3545860"/>
            <a:ext cx="3347670" cy="30813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" id="290" name="Google Shape;290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271411" y="3239896"/>
            <a:ext cx="3776598" cy="236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5"/>
          <p:cNvSpPr txBox="1"/>
          <p:nvPr/>
        </p:nvSpPr>
        <p:spPr>
          <a:xfrm>
            <a:off x="7394228" y="4424246"/>
            <a:ext cx="149830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/>
          </a:p>
        </p:txBody>
      </p:sp>
      <p:sp>
        <p:nvSpPr>
          <p:cNvPr id="292" name="Google Shape;292;p15"/>
          <p:cNvSpPr/>
          <p:nvPr/>
        </p:nvSpPr>
        <p:spPr>
          <a:xfrm>
            <a:off x="0" y="-17278"/>
            <a:ext cx="12192000" cy="557188"/>
          </a:xfrm>
          <a:prstGeom prst="rect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5"/>
          <p:cNvSpPr txBox="1"/>
          <p:nvPr/>
        </p:nvSpPr>
        <p:spPr>
          <a:xfrm>
            <a:off x="147513" y="47201"/>
            <a:ext cx="997131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Xây dựng mô hình điền khuyết time series</a:t>
            </a:r>
            <a:endParaRPr/>
          </a:p>
        </p:txBody>
      </p:sp>
    </p:spTree>
  </p:cSld>
  <p:clrMapOvr>
    <a:masterClrMapping/>
  </p:clrMapOvr>
  <p:transition p14:dur="100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Mô hình điền khuyết</a:t>
            </a:r>
            <a:endParaRPr/>
          </a:p>
        </p:txBody>
      </p:sp>
      <p:grpSp>
        <p:nvGrpSpPr>
          <p:cNvPr id="299" name="Google Shape;299;p16"/>
          <p:cNvGrpSpPr/>
          <p:nvPr/>
        </p:nvGrpSpPr>
        <p:grpSpPr>
          <a:xfrm>
            <a:off x="1873518" y="1645995"/>
            <a:ext cx="7575281" cy="4030905"/>
            <a:chOff x="-3273080" y="574252"/>
            <a:chExt cx="4238511" cy="2029087"/>
          </a:xfrm>
        </p:grpSpPr>
        <p:pic>
          <p:nvPicPr>
            <p:cNvPr id="300" name="Google Shape;300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3022947" y="820259"/>
              <a:ext cx="3738245" cy="17830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1" name="Google Shape;301;p16"/>
            <p:cNvSpPr txBox="1"/>
            <p:nvPr/>
          </p:nvSpPr>
          <p:spPr>
            <a:xfrm>
              <a:off x="-3273080" y="574252"/>
              <a:ext cx="4238511" cy="2754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Hình : Minh họa bài toán điền khuyết liên tục có dữ liệu 2 đầu</a:t>
              </a:r>
              <a:endParaRPr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02" name="Google Shape;302;p16"/>
          <p:cNvSpPr/>
          <p:nvPr/>
        </p:nvSpPr>
        <p:spPr>
          <a:xfrm>
            <a:off x="10176705" y="2497821"/>
            <a:ext cx="1405695" cy="821871"/>
          </a:xfrm>
          <a:prstGeom prst="ellipse">
            <a:avLst/>
          </a:prstGeom>
          <a:solidFill>
            <a:schemeClr val="accent4"/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SERIES</a:t>
            </a:r>
            <a:endParaRPr/>
          </a:p>
        </p:txBody>
      </p:sp>
      <p:sp>
        <p:nvSpPr>
          <p:cNvPr id="303" name="Google Shape;303;p16"/>
          <p:cNvSpPr/>
          <p:nvPr/>
        </p:nvSpPr>
        <p:spPr>
          <a:xfrm rot="5400000">
            <a:off x="9561215" y="2634501"/>
            <a:ext cx="151946" cy="54851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4" name="Google Shape;304;p16"/>
          <p:cNvCxnSpPr>
            <a:endCxn id="305" idx="6"/>
          </p:cNvCxnSpPr>
          <p:nvPr/>
        </p:nvCxnSpPr>
        <p:spPr>
          <a:xfrm flipH="1">
            <a:off x="2320568" y="5086833"/>
            <a:ext cx="2403900" cy="472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05" name="Google Shape;305;p16"/>
          <p:cNvSpPr/>
          <p:nvPr/>
        </p:nvSpPr>
        <p:spPr>
          <a:xfrm>
            <a:off x="624463" y="5205185"/>
            <a:ext cx="1696105" cy="708296"/>
          </a:xfrm>
          <a:prstGeom prst="ellipse">
            <a:avLst/>
          </a:prstGeom>
          <a:solidFill>
            <a:schemeClr val="accent4"/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 NETWORK</a:t>
            </a:r>
            <a:endParaRPr/>
          </a:p>
        </p:txBody>
      </p:sp>
      <p:sp>
        <p:nvSpPr>
          <p:cNvPr id="306" name="Google Shape;306;p16"/>
          <p:cNvSpPr/>
          <p:nvPr/>
        </p:nvSpPr>
        <p:spPr>
          <a:xfrm>
            <a:off x="0" y="-17278"/>
            <a:ext cx="12192000" cy="557188"/>
          </a:xfrm>
          <a:prstGeom prst="rect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6"/>
          <p:cNvSpPr txBox="1"/>
          <p:nvPr/>
        </p:nvSpPr>
        <p:spPr>
          <a:xfrm>
            <a:off x="147513" y="47201"/>
            <a:ext cx="997131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Xây dựng mô hình điền khuyết time series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Mô hình điền khuyết</a:t>
            </a:r>
            <a:endParaRPr/>
          </a:p>
        </p:txBody>
      </p:sp>
      <p:sp>
        <p:nvSpPr>
          <p:cNvPr id="313" name="Google Shape;313;p17"/>
          <p:cNvSpPr/>
          <p:nvPr/>
        </p:nvSpPr>
        <p:spPr>
          <a:xfrm>
            <a:off x="0" y="-17278"/>
            <a:ext cx="12192000" cy="557188"/>
          </a:xfrm>
          <a:prstGeom prst="rect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7"/>
          <p:cNvSpPr txBox="1"/>
          <p:nvPr/>
        </p:nvSpPr>
        <p:spPr>
          <a:xfrm>
            <a:off x="147513" y="47201"/>
            <a:ext cx="997131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Xây dựng mô hình điền khuyết time series</a:t>
            </a:r>
            <a:endParaRPr/>
          </a:p>
        </p:txBody>
      </p:sp>
      <p:pic>
        <p:nvPicPr>
          <p:cNvPr id="315" name="Google Shape;31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0306" y="1648148"/>
            <a:ext cx="6891388" cy="4900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8"/>
          <p:cNvSpPr txBox="1"/>
          <p:nvPr>
            <p:ph type="title"/>
          </p:nvPr>
        </p:nvSpPr>
        <p:spPr>
          <a:xfrm>
            <a:off x="836675" y="300760"/>
            <a:ext cx="10515600" cy="1133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 sz="5200"/>
              <a:t>Kiến trúc model</a:t>
            </a:r>
            <a:endParaRPr/>
          </a:p>
        </p:txBody>
      </p:sp>
      <p:grpSp>
        <p:nvGrpSpPr>
          <p:cNvPr id="321" name="Google Shape;321;p18"/>
          <p:cNvGrpSpPr/>
          <p:nvPr/>
        </p:nvGrpSpPr>
        <p:grpSpPr>
          <a:xfrm>
            <a:off x="836674" y="1434259"/>
            <a:ext cx="8296439" cy="4134092"/>
            <a:chOff x="390525" y="0"/>
            <a:chExt cx="6006465" cy="3543472"/>
          </a:xfrm>
        </p:grpSpPr>
        <p:sp>
          <p:nvSpPr>
            <p:cNvPr id="322" name="Google Shape;322;p18"/>
            <p:cNvSpPr txBox="1"/>
            <p:nvPr/>
          </p:nvSpPr>
          <p:spPr>
            <a:xfrm>
              <a:off x="390525" y="2981633"/>
              <a:ext cx="5985611" cy="5618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rmAutofit lnSpcReduction="10000"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Hình 6: Kiến trúc mô hình: Mỗi Encoder 2 chiều chịu trách nhiệm nắm bắt ngữ cảnh và xu hướng về dữ liệu từ 1 phía của khoảng trống, các lớp ẩn (Hidden layer) của 2 bộ mã hóa được ghép nối với nhau và xử lý bởi Cross Attention. 1 hàm softmax để dữ đoán đầu ra của Decoder.</a:t>
              </a:r>
              <a:endParaRPr/>
            </a:p>
          </p:txBody>
        </p:sp>
        <p:pic>
          <p:nvPicPr>
            <p:cNvPr descr="Diagram&#10;&#10;Description automatically generated" id="323" name="Google Shape;323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0525" y="0"/>
              <a:ext cx="6006465" cy="28841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4" name="Google Shape;324;p18"/>
          <p:cNvSpPr/>
          <p:nvPr/>
        </p:nvSpPr>
        <p:spPr>
          <a:xfrm>
            <a:off x="2851753" y="4509679"/>
            <a:ext cx="1162050" cy="328017"/>
          </a:xfrm>
          <a:prstGeom prst="ellipse">
            <a:avLst/>
          </a:prstGeom>
          <a:noFill/>
          <a:ln cap="flat" cmpd="sng" w="12700">
            <a:solidFill>
              <a:srgbClr val="FF0000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8"/>
          <p:cNvSpPr/>
          <p:nvPr/>
        </p:nvSpPr>
        <p:spPr>
          <a:xfrm>
            <a:off x="4645407" y="4509679"/>
            <a:ext cx="1162050" cy="328017"/>
          </a:xfrm>
          <a:prstGeom prst="ellipse">
            <a:avLst/>
          </a:prstGeom>
          <a:noFill/>
          <a:ln cap="flat" cmpd="sng" w="12700">
            <a:solidFill>
              <a:srgbClr val="FF0000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18"/>
          <p:cNvSpPr/>
          <p:nvPr/>
        </p:nvSpPr>
        <p:spPr>
          <a:xfrm>
            <a:off x="7200400" y="4547264"/>
            <a:ext cx="1162050" cy="328017"/>
          </a:xfrm>
          <a:prstGeom prst="ellipse">
            <a:avLst/>
          </a:prstGeom>
          <a:noFill/>
          <a:ln cap="flat" cmpd="sng" w="12700">
            <a:solidFill>
              <a:srgbClr val="FF0000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Question Mark with solid fill" id="327" name="Google Shape;32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7875" y="1773046"/>
            <a:ext cx="914400" cy="914400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pic>
        <p:nvPicPr>
          <p:cNvPr descr="Confused person with solid fill" id="328" name="Google Shape;32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59712" y="2362575"/>
            <a:ext cx="1989051" cy="1989051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cxnSp>
        <p:nvCxnSpPr>
          <p:cNvPr id="329" name="Google Shape;329;p18"/>
          <p:cNvCxnSpPr>
            <a:stCxn id="323" idx="3"/>
          </p:cNvCxnSpPr>
          <p:nvPr/>
        </p:nvCxnSpPr>
        <p:spPr>
          <a:xfrm flipH="1" rot="10800000">
            <a:off x="9133113" y="2351108"/>
            <a:ext cx="1093500" cy="765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ud" id="334" name="Google Shape;33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646" y="936275"/>
            <a:ext cx="2948577" cy="13184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ain" id="335" name="Google Shape;33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50" y="1524775"/>
            <a:ext cx="2613691" cy="1715121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9"/>
          <p:cNvSpPr txBox="1"/>
          <p:nvPr/>
        </p:nvSpPr>
        <p:spPr>
          <a:xfrm>
            <a:off x="947593" y="1729806"/>
            <a:ext cx="118454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/>
          </a:p>
        </p:txBody>
      </p:sp>
      <p:sp>
        <p:nvSpPr>
          <p:cNvPr id="337" name="Google Shape;337;p19"/>
          <p:cNvSpPr/>
          <p:nvPr/>
        </p:nvSpPr>
        <p:spPr>
          <a:xfrm>
            <a:off x="0" y="0"/>
            <a:ext cx="12192000" cy="557188"/>
          </a:xfrm>
          <a:prstGeom prst="rect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19"/>
          <p:cNvSpPr txBox="1"/>
          <p:nvPr/>
        </p:nvSpPr>
        <p:spPr>
          <a:xfrm>
            <a:off x="147513" y="64479"/>
            <a:ext cx="997131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Giới thiệu và phân tích bộ dữ liệu chất lượng nước tại Úc</a:t>
            </a:r>
            <a:endParaRPr/>
          </a:p>
        </p:txBody>
      </p:sp>
      <p:pic>
        <p:nvPicPr>
          <p:cNvPr descr="Cloud" id="339" name="Google Shape;33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3715" y="3898377"/>
            <a:ext cx="2948577" cy="13184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ain" id="340" name="Google Shape;340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498764" y="4279928"/>
            <a:ext cx="4682835" cy="2106594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19"/>
          <p:cNvSpPr txBox="1"/>
          <p:nvPr/>
        </p:nvSpPr>
        <p:spPr>
          <a:xfrm>
            <a:off x="748368" y="4944327"/>
            <a:ext cx="208655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Phân tích thăm dò</a:t>
            </a:r>
            <a:endParaRPr sz="20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tars in the sky&#10;&#10;Description automatically generated with medium confidence" id="342" name="Google Shape;342;p19"/>
          <p:cNvPicPr preferRelativeResize="0"/>
          <p:nvPr/>
        </p:nvPicPr>
        <p:blipFill rotWithShape="1">
          <a:blip r:embed="rId7">
            <a:alphaModFix amt="20000"/>
          </a:blip>
          <a:srcRect b="0" l="0" r="0" t="0"/>
          <a:stretch/>
        </p:blipFill>
        <p:spPr>
          <a:xfrm>
            <a:off x="0" y="0"/>
            <a:ext cx="12192000" cy="77060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ain" id="343" name="Google Shape;343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45200" y="4798597"/>
            <a:ext cx="1986672" cy="18286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" id="344" name="Google Shape;344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271411" y="4202893"/>
            <a:ext cx="2241218" cy="1405702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19"/>
          <p:cNvSpPr txBox="1"/>
          <p:nvPr/>
        </p:nvSpPr>
        <p:spPr>
          <a:xfrm>
            <a:off x="7111201" y="4961776"/>
            <a:ext cx="11314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/>
          </a:p>
        </p:txBody>
      </p:sp>
      <p:sp>
        <p:nvSpPr>
          <p:cNvPr id="346" name="Google Shape;346;p19"/>
          <p:cNvSpPr/>
          <p:nvPr/>
        </p:nvSpPr>
        <p:spPr>
          <a:xfrm>
            <a:off x="0" y="-17278"/>
            <a:ext cx="12192000" cy="557188"/>
          </a:xfrm>
          <a:prstGeom prst="rect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19"/>
          <p:cNvSpPr txBox="1"/>
          <p:nvPr/>
        </p:nvSpPr>
        <p:spPr>
          <a:xfrm>
            <a:off x="147513" y="47201"/>
            <a:ext cx="997131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Xây dựng mô hình điền khuyết time series</a:t>
            </a:r>
            <a:endParaRPr/>
          </a:p>
        </p:txBody>
      </p:sp>
      <p:pic>
        <p:nvPicPr>
          <p:cNvPr descr="Stars in the sky&#10;&#10;Description automatically generated with medium confidence" id="348" name="Google Shape;348;p19"/>
          <p:cNvPicPr preferRelativeResize="0"/>
          <p:nvPr/>
        </p:nvPicPr>
        <p:blipFill rotWithShape="1">
          <a:blip r:embed="rId7">
            <a:alphaModFix amt="20000"/>
          </a:blip>
          <a:srcRect b="0" l="0" r="0" t="0"/>
          <a:stretch/>
        </p:blipFill>
        <p:spPr>
          <a:xfrm>
            <a:off x="0" y="604388"/>
            <a:ext cx="12367411" cy="72541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" id="349" name="Google Shape;349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010176" y="1078172"/>
            <a:ext cx="3272376" cy="20824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tial sun" id="350" name="Google Shape;350;p1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449018" y="652177"/>
            <a:ext cx="2927504" cy="237622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19"/>
          <p:cNvSpPr txBox="1"/>
          <p:nvPr/>
        </p:nvSpPr>
        <p:spPr>
          <a:xfrm>
            <a:off x="8190915" y="1953178"/>
            <a:ext cx="187668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ĐÁNH GIÁ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ars in the sky&#10;&#10;Description automatically generated with medium confidence" id="108" name="Google Shape;108;p2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>
            <a:off x="0" y="0"/>
            <a:ext cx="12192000" cy="770609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"/>
          <p:cNvSpPr txBox="1"/>
          <p:nvPr/>
        </p:nvSpPr>
        <p:spPr>
          <a:xfrm>
            <a:off x="1540328" y="751115"/>
            <a:ext cx="523058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Nội dung</a:t>
            </a:r>
            <a:endParaRPr/>
          </a:p>
        </p:txBody>
      </p:sp>
      <p:sp>
        <p:nvSpPr>
          <p:cNvPr id="110" name="Google Shape;110;p2"/>
          <p:cNvSpPr txBox="1"/>
          <p:nvPr/>
        </p:nvSpPr>
        <p:spPr>
          <a:xfrm>
            <a:off x="1600200" y="2210116"/>
            <a:ext cx="997131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Giới thiệu và phân tích bộ dữ liệu chất lượng nước tại Úc</a:t>
            </a:r>
            <a:endParaRPr/>
          </a:p>
        </p:txBody>
      </p:sp>
      <p:sp>
        <p:nvSpPr>
          <p:cNvPr id="111" name="Google Shape;111;p2"/>
          <p:cNvSpPr txBox="1"/>
          <p:nvPr/>
        </p:nvSpPr>
        <p:spPr>
          <a:xfrm>
            <a:off x="1600200" y="3498934"/>
            <a:ext cx="971005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Xây dựng mô hình điền khuyết dữ liệu time series</a:t>
            </a:r>
            <a:endParaRPr/>
          </a:p>
        </p:txBody>
      </p:sp>
    </p:spTree>
  </p:cSld>
  <p:clrMapOvr>
    <a:masterClrMapping/>
  </p:clrMapOvr>
  <p:transition p14:dur="100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Đánh giá kết quả</a:t>
            </a:r>
            <a:endParaRPr/>
          </a:p>
        </p:txBody>
      </p:sp>
      <p:graphicFrame>
        <p:nvGraphicFramePr>
          <p:cNvPr id="357" name="Google Shape;357;p20"/>
          <p:cNvGraphicFramePr/>
          <p:nvPr/>
        </p:nvGraphicFramePr>
        <p:xfrm>
          <a:off x="4585795" y="1690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{FC9F7FB5-F1DF-4FE7-ABC1-A9AE9FA0B272}</a:tableStyleId>
              </a:tblPr>
              <a:tblGrid>
                <a:gridCol w="962250"/>
                <a:gridCol w="753600"/>
                <a:gridCol w="899200"/>
                <a:gridCol w="724800"/>
                <a:gridCol w="724800"/>
                <a:gridCol w="758275"/>
                <a:gridCol w="910875"/>
                <a:gridCol w="840800"/>
                <a:gridCol w="773850"/>
              </a:tblGrid>
              <a:tr h="2978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Độ đo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Level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NO3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 hMerge="1"/>
                <a:tc hMerge="1"/>
                <a:tc hMerge="1"/>
              </a:tr>
              <a:tr h="8936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Khoảng trống bị khuyết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KNN-6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20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KNN-6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20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</a:tr>
              <a:tr h="1351925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RMSE</a:t>
                      </a:r>
                      <a:endParaRPr/>
                    </a:p>
                    <a:p>
                      <a:pPr indent="0" lvl="0" marL="0" marR="0" rtl="0" algn="just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MAE</a:t>
                      </a:r>
                      <a:endParaRPr/>
                    </a:p>
                    <a:p>
                      <a:pPr indent="0" lvl="0" marL="0" marR="0" rtl="0" algn="just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DTW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0.032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0.029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0.071</a:t>
                      </a:r>
                      <a:endParaRPr b="1"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0.44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0.39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1.01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0.041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0.036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0.100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0.051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0.042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0.161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0.100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0.087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0.188</a:t>
                      </a:r>
                      <a:endParaRPr b="1"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0.552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0.483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1.206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0.147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0.125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0.344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0.185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0.153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0.712 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</a:tr>
            </a:tbl>
          </a:graphicData>
        </a:graphic>
      </p:graphicFrame>
      <p:sp>
        <p:nvSpPr>
          <p:cNvPr id="358" name="Google Shape;358;p20"/>
          <p:cNvSpPr/>
          <p:nvPr/>
        </p:nvSpPr>
        <p:spPr>
          <a:xfrm>
            <a:off x="4211983" y="3540263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9" name="Google Shape;359;p20"/>
          <p:cNvGraphicFramePr/>
          <p:nvPr/>
        </p:nvGraphicFramePr>
        <p:xfrm>
          <a:off x="838200" y="171718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{82C9E564-7E85-4EC4-BA6B-D004B076E298}</a:tableStyleId>
              </a:tblPr>
              <a:tblGrid>
                <a:gridCol w="2408775"/>
                <a:gridCol w="824150"/>
              </a:tblGrid>
              <a:tr h="242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Siêu tham số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Giá trị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</a:tr>
              <a:tr h="2274450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Số lớp ẩn cho bộ mã hóa kép</a:t>
                      </a:r>
                      <a:endParaRPr sz="1300"/>
                    </a:p>
                    <a:p>
                      <a:pPr indent="0" lvl="0" marL="0" marR="0" rtl="0" algn="just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Số đơn vị GRU trên bộ mã hóa</a:t>
                      </a:r>
                      <a:endParaRPr sz="1300"/>
                    </a:p>
                    <a:p>
                      <a:pPr indent="0" lvl="0" marL="0" marR="0" rtl="0" algn="just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Số lớp ẩn cho bộ giải mã</a:t>
                      </a:r>
                      <a:endParaRPr sz="1300"/>
                    </a:p>
                    <a:p>
                      <a:pPr indent="0" lvl="0" marL="0" marR="0" rtl="0" algn="just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Số đơn vị GRU trên bộ giải mã</a:t>
                      </a:r>
                      <a:endParaRPr sz="1300"/>
                    </a:p>
                    <a:p>
                      <a:pPr indent="0" lvl="0" marL="0" marR="0" rtl="0" algn="just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Trình tối ưu hóa</a:t>
                      </a:r>
                      <a:endParaRPr sz="1300"/>
                    </a:p>
                    <a:p>
                      <a:pPr indent="0" lvl="0" marL="0" marR="0" rtl="0" algn="just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Batch size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1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50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1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50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AdamW</a:t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10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</a:tr>
            </a:tbl>
          </a:graphicData>
        </a:graphic>
      </p:graphicFrame>
      <p:pic>
        <p:nvPicPr>
          <p:cNvPr descr="Chart, histogram&#10;&#10;Description automatically generated" id="360" name="Google Shape;36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4629" y="4386944"/>
            <a:ext cx="9116785" cy="2305114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0"/>
          <p:cNvSpPr/>
          <p:nvPr/>
        </p:nvSpPr>
        <p:spPr>
          <a:xfrm>
            <a:off x="0" y="-17278"/>
            <a:ext cx="12192000" cy="557188"/>
          </a:xfrm>
          <a:prstGeom prst="rect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20"/>
          <p:cNvSpPr txBox="1"/>
          <p:nvPr/>
        </p:nvSpPr>
        <p:spPr>
          <a:xfrm>
            <a:off x="147513" y="47201"/>
            <a:ext cx="997131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Xây dựng mô hình điền khuyết time series</a:t>
            </a:r>
            <a:endParaRPr/>
          </a:p>
        </p:txBody>
      </p:sp>
      <p:sp>
        <p:nvSpPr>
          <p:cNvPr id="363" name="Google Shape;363;p20"/>
          <p:cNvSpPr txBox="1"/>
          <p:nvPr/>
        </p:nvSpPr>
        <p:spPr>
          <a:xfrm>
            <a:off x="957943" y="1366157"/>
            <a:ext cx="27896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Các siêu tham số</a:t>
            </a:r>
            <a:endParaRPr/>
          </a:p>
        </p:txBody>
      </p:sp>
      <p:sp>
        <p:nvSpPr>
          <p:cNvPr id="364" name="Google Shape;364;p20"/>
          <p:cNvSpPr txBox="1"/>
          <p:nvPr/>
        </p:nvSpPr>
        <p:spPr>
          <a:xfrm>
            <a:off x="7157357" y="1325612"/>
            <a:ext cx="27896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Phép đo đánh giá</a:t>
            </a:r>
            <a:endParaRPr/>
          </a:p>
        </p:txBody>
      </p:sp>
    </p:spTree>
  </p:cSld>
  <p:clrMapOvr>
    <a:masterClrMapping/>
  </p:clrMapOvr>
  <p:transition p14:dur="100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21"/>
          <p:cNvSpPr txBox="1"/>
          <p:nvPr>
            <p:ph type="title"/>
          </p:nvPr>
        </p:nvSpPr>
        <p:spPr>
          <a:xfrm>
            <a:off x="1094095" y="851517"/>
            <a:ext cx="5238466" cy="29914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</a:t>
            </a:r>
            <a:endParaRPr/>
          </a:p>
        </p:txBody>
      </p:sp>
      <p:sp>
        <p:nvSpPr>
          <p:cNvPr id="371" name="Google Shape;371;p21"/>
          <p:cNvSpPr/>
          <p:nvPr/>
        </p:nvSpPr>
        <p:spPr>
          <a:xfrm>
            <a:off x="5510370" y="851518"/>
            <a:ext cx="6184806" cy="5154967"/>
          </a:xfrm>
          <a:custGeom>
            <a:rect b="b" l="l" r="r" t="t"/>
            <a:pathLst>
              <a:path extrusionOk="0" h="5154967" w="6184806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rgbClr val="7F7F7F">
              <a:alpha val="1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ngel face with solid fill with solid fill" id="372" name="Google Shape;37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1503" y="2129307"/>
            <a:ext cx="3217333" cy="3217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p14:dur="100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22"/>
          <p:cNvGrpSpPr/>
          <p:nvPr/>
        </p:nvGrpSpPr>
        <p:grpSpPr>
          <a:xfrm>
            <a:off x="1349828" y="1178879"/>
            <a:ext cx="9062357" cy="2374754"/>
            <a:chOff x="0" y="31714"/>
            <a:chExt cx="6006465" cy="1498636"/>
          </a:xfrm>
        </p:grpSpPr>
        <p:pic>
          <p:nvPicPr>
            <p:cNvPr id="378" name="Google Shape;378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31714"/>
              <a:ext cx="6006465" cy="13284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9" name="Google Shape;379;p22"/>
            <p:cNvSpPr txBox="1"/>
            <p:nvPr/>
          </p:nvSpPr>
          <p:spPr>
            <a:xfrm>
              <a:off x="0" y="1384300"/>
              <a:ext cx="6006465" cy="1460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Hình 13: Kết quả khôi phục dữ liệu Mực nước với số lượng missing data là 6</a:t>
              </a:r>
              <a:endParaRPr/>
            </a:p>
          </p:txBody>
        </p:sp>
      </p:grpSp>
      <p:grpSp>
        <p:nvGrpSpPr>
          <p:cNvPr id="380" name="Google Shape;380;p22"/>
          <p:cNvGrpSpPr/>
          <p:nvPr/>
        </p:nvGrpSpPr>
        <p:grpSpPr>
          <a:xfrm>
            <a:off x="1349828" y="3639841"/>
            <a:ext cx="9116785" cy="2532357"/>
            <a:chOff x="0" y="0"/>
            <a:chExt cx="6006465" cy="1641475"/>
          </a:xfrm>
        </p:grpSpPr>
        <p:pic>
          <p:nvPicPr>
            <p:cNvPr id="381" name="Google Shape;381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6006465" cy="14395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2" name="Google Shape;382;p22"/>
            <p:cNvSpPr txBox="1"/>
            <p:nvPr/>
          </p:nvSpPr>
          <p:spPr>
            <a:xfrm>
              <a:off x="0" y="1495425"/>
              <a:ext cx="6006465" cy="1460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Hình 14: Kết quả dự khôi phục dữu liệu nồng độ nitrat với số lượng missing data là 6</a:t>
              </a:r>
              <a:endParaRPr/>
            </a:p>
          </p:txBody>
        </p:sp>
      </p:grpSp>
      <p:sp>
        <p:nvSpPr>
          <p:cNvPr id="383" name="Google Shape;383;p22"/>
          <p:cNvSpPr txBox="1"/>
          <p:nvPr/>
        </p:nvSpPr>
        <p:spPr>
          <a:xfrm>
            <a:off x="1593194" y="282570"/>
            <a:ext cx="953744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Kết quả thực nghiệm (6 dữ liệu khuyết liên tục)</a:t>
            </a:r>
            <a:endParaRPr/>
          </a:p>
        </p:txBody>
      </p:sp>
      <p:sp>
        <p:nvSpPr>
          <p:cNvPr id="384" name="Google Shape;384;p22"/>
          <p:cNvSpPr txBox="1"/>
          <p:nvPr/>
        </p:nvSpPr>
        <p:spPr>
          <a:xfrm>
            <a:off x="92528" y="1884261"/>
            <a:ext cx="13770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Mực nước</a:t>
            </a:r>
            <a:endParaRPr/>
          </a:p>
        </p:txBody>
      </p:sp>
      <p:sp>
        <p:nvSpPr>
          <p:cNvPr id="385" name="Google Shape;385;p22"/>
          <p:cNvSpPr txBox="1"/>
          <p:nvPr/>
        </p:nvSpPr>
        <p:spPr>
          <a:xfrm>
            <a:off x="141514" y="4502276"/>
            <a:ext cx="13770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NO3</a:t>
            </a:r>
            <a:endParaRPr/>
          </a:p>
        </p:txBody>
      </p:sp>
    </p:spTree>
  </p:cSld>
  <p:clrMapOvr>
    <a:masterClrMapping/>
  </p:clrMapOvr>
  <p:transition p14:dur="100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3"/>
          <p:cNvSpPr txBox="1"/>
          <p:nvPr/>
        </p:nvSpPr>
        <p:spPr>
          <a:xfrm>
            <a:off x="1593194" y="282570"/>
            <a:ext cx="953744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Kết quả thực nghiệm (10 dữ liệu khuyết liên tục)</a:t>
            </a:r>
            <a:endParaRPr/>
          </a:p>
        </p:txBody>
      </p:sp>
      <p:pic>
        <p:nvPicPr>
          <p:cNvPr id="391" name="Google Shape;39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5100" y="3681450"/>
            <a:ext cx="9537452" cy="209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23"/>
          <p:cNvSpPr txBox="1"/>
          <p:nvPr/>
        </p:nvSpPr>
        <p:spPr>
          <a:xfrm>
            <a:off x="216151" y="4562148"/>
            <a:ext cx="13770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NO3</a:t>
            </a:r>
            <a:endParaRPr/>
          </a:p>
        </p:txBody>
      </p:sp>
    </p:spTree>
  </p:cSld>
  <p:clrMapOvr>
    <a:masterClrMapping/>
  </p:clrMapOvr>
  <p:transition p14:dur="100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4"/>
          <p:cNvSpPr txBox="1"/>
          <p:nvPr/>
        </p:nvSpPr>
        <p:spPr>
          <a:xfrm>
            <a:off x="1593194" y="282570"/>
            <a:ext cx="953744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Kết quả thực nghiệm (20 dữ liệu khuyết liên tục)</a:t>
            </a:r>
            <a:endParaRPr/>
          </a:p>
        </p:txBody>
      </p:sp>
      <p:sp>
        <p:nvSpPr>
          <p:cNvPr id="398" name="Google Shape;398;p24"/>
          <p:cNvSpPr txBox="1"/>
          <p:nvPr/>
        </p:nvSpPr>
        <p:spPr>
          <a:xfrm>
            <a:off x="216151" y="4562148"/>
            <a:ext cx="13770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NO3</a:t>
            </a:r>
            <a:endParaRPr/>
          </a:p>
        </p:txBody>
      </p:sp>
      <p:pic>
        <p:nvPicPr>
          <p:cNvPr id="399" name="Google Shape;39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3849" y="3771900"/>
            <a:ext cx="10026794" cy="2147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p14:dur="100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5"/>
          <p:cNvSpPr txBox="1"/>
          <p:nvPr>
            <p:ph idx="1" type="body"/>
          </p:nvPr>
        </p:nvSpPr>
        <p:spPr>
          <a:xfrm>
            <a:off x="552800" y="2193336"/>
            <a:ext cx="5612296" cy="1126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Hết rồi nha!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Cảm ơn thầy và các bạn đã xem ☺ </a:t>
            </a:r>
            <a:endParaRPr/>
          </a:p>
        </p:txBody>
      </p:sp>
      <p:pic>
        <p:nvPicPr>
          <p:cNvPr descr="A picture containing text&#10;&#10;Description automatically generated" id="405" name="Google Shape;405;p25"/>
          <p:cNvPicPr preferRelativeResize="0"/>
          <p:nvPr/>
        </p:nvPicPr>
        <p:blipFill rotWithShape="1">
          <a:blip r:embed="rId3">
            <a:alphaModFix/>
          </a:blip>
          <a:srcRect b="0" l="13672" r="6328" t="0"/>
          <a:stretch/>
        </p:blipFill>
        <p:spPr>
          <a:xfrm>
            <a:off x="6374920" y="758514"/>
            <a:ext cx="5122238" cy="5122238"/>
          </a:xfrm>
          <a:custGeom>
            <a:rect b="b" l="l" r="r" t="t"/>
            <a:pathLst>
              <a:path extrusionOk="0" h="2663168" w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A picture containing handwear&#10;&#10;Description automatically generated" id="406" name="Google Shape;40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54422" y="3287966"/>
            <a:ext cx="1800850" cy="180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p14:dur="100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6"/>
          <p:cNvSpPr txBox="1"/>
          <p:nvPr>
            <p:ph type="title"/>
          </p:nvPr>
        </p:nvSpPr>
        <p:spPr>
          <a:xfrm>
            <a:off x="1001684" y="170412"/>
            <a:ext cx="10178934" cy="13287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 sz="5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Quy trình</a:t>
            </a:r>
            <a:endParaRPr sz="5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top with solid fill" id="412" name="Google Shape;41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134" y="2453289"/>
            <a:ext cx="2297501" cy="2297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p with solid fill" id="413" name="Google Shape;41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453290"/>
            <a:ext cx="2297500" cy="229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vron arrows with solid fill" id="414" name="Google Shape;414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65369" y="314483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p with solid fill" id="415" name="Google Shape;41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0523" y="2453289"/>
            <a:ext cx="2297501" cy="2297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p with solid fill" id="416" name="Google Shape;41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9389" y="2453290"/>
            <a:ext cx="2297500" cy="229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vron arrows with solid fill" id="417" name="Google Shape;417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4758" y="314483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p with solid fill" id="418" name="Google Shape;41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2195" y="2453289"/>
            <a:ext cx="2297501" cy="2297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p with solid fill" id="419" name="Google Shape;41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1061" y="2453290"/>
            <a:ext cx="2297500" cy="229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vron arrows with solid fill" id="420" name="Google Shape;420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06430" y="314483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p with solid fill" id="421" name="Google Shape;42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7633" y="2453289"/>
            <a:ext cx="2297501" cy="2297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p with solid fill" id="422" name="Google Shape;42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96499" y="2453290"/>
            <a:ext cx="2297500" cy="229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vron arrows with solid fill" id="423" name="Google Shape;423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61868" y="314483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p with solid fill" id="424" name="Google Shape;42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61330" y="2453289"/>
            <a:ext cx="2297501" cy="2297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p with solid fill" id="425" name="Google Shape;42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70196" y="2453290"/>
            <a:ext cx="2297500" cy="229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p with solid fill" id="426" name="Google Shape;426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3841" y="1894089"/>
            <a:ext cx="697558" cy="6975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p with solid fill" id="427" name="Google Shape;427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5921" y="2011440"/>
            <a:ext cx="533397" cy="533397"/>
          </a:xfrm>
          <a:prstGeom prst="rect">
            <a:avLst/>
          </a:prstGeom>
          <a:noFill/>
          <a:ln>
            <a:noFill/>
          </a:ln>
          <a:effectLst>
            <a:outerShdw blurRad="50800" rotWithShape="0" dir="16200000" dist="38100">
              <a:srgbClr val="000000">
                <a:alpha val="40000"/>
              </a:srgbClr>
            </a:outerShdw>
          </a:effectLst>
        </p:spPr>
      </p:pic>
      <p:pic>
        <p:nvPicPr>
          <p:cNvPr descr="Stop with solid fill" id="428" name="Google Shape;428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69210" y="1894089"/>
            <a:ext cx="697558" cy="6975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p with solid fill" id="429" name="Google Shape;429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51290" y="2011440"/>
            <a:ext cx="533397" cy="533397"/>
          </a:xfrm>
          <a:prstGeom prst="rect">
            <a:avLst/>
          </a:prstGeom>
          <a:noFill/>
          <a:ln>
            <a:noFill/>
          </a:ln>
          <a:effectLst>
            <a:outerShdw blurRad="50800" rotWithShape="0" dir="16200000" dist="38100">
              <a:srgbClr val="000000">
                <a:alpha val="40000"/>
              </a:srgbClr>
            </a:outerShdw>
          </a:effectLst>
        </p:spPr>
      </p:pic>
      <p:pic>
        <p:nvPicPr>
          <p:cNvPr descr="Stop with solid fill" id="430" name="Google Shape;430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38599" y="1894089"/>
            <a:ext cx="697558" cy="6975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p with solid fill" id="431" name="Google Shape;431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20679" y="2011440"/>
            <a:ext cx="533397" cy="533397"/>
          </a:xfrm>
          <a:prstGeom prst="rect">
            <a:avLst/>
          </a:prstGeom>
          <a:noFill/>
          <a:ln>
            <a:noFill/>
          </a:ln>
          <a:effectLst>
            <a:outerShdw blurRad="50800" rotWithShape="0" dir="16200000" dist="38100">
              <a:srgbClr val="000000">
                <a:alpha val="40000"/>
              </a:srgbClr>
            </a:outerShdw>
          </a:effectLst>
        </p:spPr>
      </p:pic>
      <p:pic>
        <p:nvPicPr>
          <p:cNvPr descr="Stop with solid fill" id="432" name="Google Shape;432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95945" y="1894089"/>
            <a:ext cx="697558" cy="6975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p with solid fill" id="433" name="Google Shape;433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78025" y="2011440"/>
            <a:ext cx="533397" cy="533397"/>
          </a:xfrm>
          <a:prstGeom prst="rect">
            <a:avLst/>
          </a:prstGeom>
          <a:noFill/>
          <a:ln>
            <a:noFill/>
          </a:ln>
          <a:effectLst>
            <a:outerShdw blurRad="50800" rotWithShape="0" dir="16200000" dist="38100">
              <a:srgbClr val="000000">
                <a:alpha val="40000"/>
              </a:srgbClr>
            </a:outerShdw>
          </a:effectLst>
        </p:spPr>
      </p:pic>
      <p:pic>
        <p:nvPicPr>
          <p:cNvPr descr="Stop with solid fill" id="434" name="Google Shape;434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84580" y="1894089"/>
            <a:ext cx="697558" cy="6975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p with solid fill" id="435" name="Google Shape;435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466660" y="2011440"/>
            <a:ext cx="533397" cy="533397"/>
          </a:xfrm>
          <a:prstGeom prst="rect">
            <a:avLst/>
          </a:prstGeom>
          <a:noFill/>
          <a:ln>
            <a:noFill/>
          </a:ln>
          <a:effectLst>
            <a:outerShdw blurRad="50800" rotWithShape="0" dir="16200000" dist="38100">
              <a:srgbClr val="000000">
                <a:alpha val="40000"/>
              </a:srgbClr>
            </a:outerShdw>
          </a:effectLst>
        </p:spPr>
      </p:pic>
      <p:pic>
        <p:nvPicPr>
          <p:cNvPr descr="Badge 1 outline" id="436" name="Google Shape;436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68323" y="2023451"/>
            <a:ext cx="483078" cy="4830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dge outline" id="437" name="Google Shape;437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275178" y="2023451"/>
            <a:ext cx="491508" cy="4915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dge 3 outline" id="438" name="Google Shape;438;p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655562" y="2033328"/>
            <a:ext cx="489620" cy="4896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dge 4 outline" id="439" name="Google Shape;439;p2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987085" y="2033328"/>
            <a:ext cx="515276" cy="5152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dge 5 outline" id="440" name="Google Shape;440;p2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480148" y="2016529"/>
            <a:ext cx="506419" cy="506419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26"/>
          <p:cNvSpPr txBox="1"/>
          <p:nvPr/>
        </p:nvSpPr>
        <p:spPr>
          <a:xfrm>
            <a:off x="542260" y="3306726"/>
            <a:ext cx="116517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 thập dữ liệu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26"/>
          <p:cNvSpPr txBox="1"/>
          <p:nvPr/>
        </p:nvSpPr>
        <p:spPr>
          <a:xfrm>
            <a:off x="2971870" y="3413051"/>
            <a:ext cx="116517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Khảo sát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26"/>
          <p:cNvSpPr txBox="1"/>
          <p:nvPr/>
        </p:nvSpPr>
        <p:spPr>
          <a:xfrm>
            <a:off x="5252254" y="3413051"/>
            <a:ext cx="116517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Tiền xử lý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26"/>
          <p:cNvSpPr txBox="1"/>
          <p:nvPr/>
        </p:nvSpPr>
        <p:spPr>
          <a:xfrm>
            <a:off x="7497026" y="3306726"/>
            <a:ext cx="130487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Phân tích &amp; trực quan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26"/>
          <p:cNvSpPr txBox="1"/>
          <p:nvPr/>
        </p:nvSpPr>
        <p:spPr>
          <a:xfrm>
            <a:off x="10039463" y="3306726"/>
            <a:ext cx="121586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Dữ liệu cần thiết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26"/>
          <p:cNvSpPr/>
          <p:nvPr/>
        </p:nvSpPr>
        <p:spPr>
          <a:xfrm>
            <a:off x="4325737" y="4943748"/>
            <a:ext cx="830647" cy="430049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EDA</a:t>
            </a:r>
            <a:endParaRPr/>
          </a:p>
        </p:txBody>
      </p:sp>
      <p:cxnSp>
        <p:nvCxnSpPr>
          <p:cNvPr id="447" name="Google Shape;447;p26"/>
          <p:cNvCxnSpPr>
            <a:stCxn id="419" idx="1"/>
            <a:endCxn id="446" idx="0"/>
          </p:cNvCxnSpPr>
          <p:nvPr/>
        </p:nvCxnSpPr>
        <p:spPr>
          <a:xfrm>
            <a:off x="4741061" y="3602040"/>
            <a:ext cx="0" cy="1341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lgDash"/>
            <a:miter lim="800000"/>
            <a:headEnd len="sm" w="sm" type="none"/>
            <a:tailEnd len="sm" w="sm" type="none"/>
          </a:ln>
        </p:spPr>
      </p:cxnSp>
      <p:sp>
        <p:nvSpPr>
          <p:cNvPr id="448" name="Google Shape;448;p26"/>
          <p:cNvSpPr txBox="1"/>
          <p:nvPr/>
        </p:nvSpPr>
        <p:spPr>
          <a:xfrm>
            <a:off x="1212063" y="593614"/>
            <a:ext cx="35289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K cần thiết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/>
          <p:nvPr>
            <p:ph type="title"/>
          </p:nvPr>
        </p:nvSpPr>
        <p:spPr>
          <a:xfrm>
            <a:off x="838200" y="184805"/>
            <a:ext cx="10896600" cy="15058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Độ dao động mực nước theo tháng &amp; năm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4" name="Google Shape;45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499" y="2019307"/>
            <a:ext cx="11451771" cy="29762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27"/>
          <p:cNvGrpSpPr/>
          <p:nvPr/>
        </p:nvGrpSpPr>
        <p:grpSpPr>
          <a:xfrm>
            <a:off x="5501166" y="456396"/>
            <a:ext cx="6006465" cy="1498600"/>
            <a:chOff x="0" y="31714"/>
            <a:chExt cx="6006465" cy="1498636"/>
          </a:xfrm>
        </p:grpSpPr>
        <p:pic>
          <p:nvPicPr>
            <p:cNvPr id="456" name="Google Shape;456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31714"/>
              <a:ext cx="6006465" cy="13284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7" name="Google Shape;457;p27"/>
            <p:cNvSpPr txBox="1"/>
            <p:nvPr/>
          </p:nvSpPr>
          <p:spPr>
            <a:xfrm>
              <a:off x="0" y="1384300"/>
              <a:ext cx="6006465" cy="1460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Hình 13: Kết quả khôi phục dữ liệu Mực nước với số lượng missing data là 6</a:t>
              </a:r>
              <a:endParaRPr/>
            </a:p>
          </p:txBody>
        </p:sp>
      </p:grpSp>
      <p:grpSp>
        <p:nvGrpSpPr>
          <p:cNvPr id="458" name="Google Shape;458;p27"/>
          <p:cNvGrpSpPr/>
          <p:nvPr/>
        </p:nvGrpSpPr>
        <p:grpSpPr>
          <a:xfrm>
            <a:off x="5414171" y="2071836"/>
            <a:ext cx="6006465" cy="1641475"/>
            <a:chOff x="0" y="0"/>
            <a:chExt cx="6006465" cy="1641475"/>
          </a:xfrm>
        </p:grpSpPr>
        <p:pic>
          <p:nvPicPr>
            <p:cNvPr id="459" name="Google Shape;459;p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6006465" cy="14395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0" name="Google Shape;460;p27"/>
            <p:cNvSpPr txBox="1"/>
            <p:nvPr/>
          </p:nvSpPr>
          <p:spPr>
            <a:xfrm>
              <a:off x="0" y="1495425"/>
              <a:ext cx="6006465" cy="1460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Hình 14: Kết quả dự khôi phục dữu liệu nồng độ nitrat với số lượng missing data là 6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8"/>
          <p:cNvSpPr/>
          <p:nvPr/>
        </p:nvSpPr>
        <p:spPr>
          <a:xfrm>
            <a:off x="7243410" y="4149428"/>
            <a:ext cx="4311784" cy="2115601"/>
          </a:xfrm>
          <a:custGeom>
            <a:rect b="b" l="l" r="r" t="t"/>
            <a:pathLst>
              <a:path extrusionOk="0" fill="none" h="2115601" w="4311784">
                <a:moveTo>
                  <a:pt x="0" y="352607"/>
                </a:moveTo>
                <a:cubicBezTo>
                  <a:pt x="-25480" y="177536"/>
                  <a:pt x="182333" y="-17424"/>
                  <a:pt x="352607" y="0"/>
                </a:cubicBezTo>
                <a:cubicBezTo>
                  <a:pt x="997080" y="32994"/>
                  <a:pt x="2450569" y="138527"/>
                  <a:pt x="3959177" y="0"/>
                </a:cubicBezTo>
                <a:cubicBezTo>
                  <a:pt x="4152788" y="-5645"/>
                  <a:pt x="4311057" y="148805"/>
                  <a:pt x="4311784" y="352607"/>
                </a:cubicBezTo>
                <a:cubicBezTo>
                  <a:pt x="4348363" y="965501"/>
                  <a:pt x="4286735" y="1364800"/>
                  <a:pt x="4311784" y="1762994"/>
                </a:cubicBezTo>
                <a:cubicBezTo>
                  <a:pt x="4300809" y="1949781"/>
                  <a:pt x="4149153" y="2119127"/>
                  <a:pt x="3959177" y="2115601"/>
                </a:cubicBezTo>
                <a:cubicBezTo>
                  <a:pt x="2611664" y="2191175"/>
                  <a:pt x="1635181" y="2009642"/>
                  <a:pt x="352607" y="2115601"/>
                </a:cubicBezTo>
                <a:cubicBezTo>
                  <a:pt x="153768" y="2122681"/>
                  <a:pt x="32354" y="1952926"/>
                  <a:pt x="0" y="1762994"/>
                </a:cubicBezTo>
                <a:cubicBezTo>
                  <a:pt x="89643" y="1509077"/>
                  <a:pt x="19230" y="760162"/>
                  <a:pt x="0" y="352607"/>
                </a:cubicBezTo>
                <a:close/>
              </a:path>
              <a:path extrusionOk="0" h="2115601" w="4311784">
                <a:moveTo>
                  <a:pt x="0" y="352607"/>
                </a:moveTo>
                <a:cubicBezTo>
                  <a:pt x="-18396" y="167298"/>
                  <a:pt x="183662" y="4012"/>
                  <a:pt x="352607" y="0"/>
                </a:cubicBezTo>
                <a:cubicBezTo>
                  <a:pt x="1645439" y="-57434"/>
                  <a:pt x="3211474" y="100685"/>
                  <a:pt x="3959177" y="0"/>
                </a:cubicBezTo>
                <a:cubicBezTo>
                  <a:pt x="4156777" y="6536"/>
                  <a:pt x="4330578" y="150709"/>
                  <a:pt x="4311784" y="352607"/>
                </a:cubicBezTo>
                <a:cubicBezTo>
                  <a:pt x="4268738" y="749776"/>
                  <a:pt x="4364425" y="1233416"/>
                  <a:pt x="4311784" y="1762994"/>
                </a:cubicBezTo>
                <a:cubicBezTo>
                  <a:pt x="4288743" y="1935746"/>
                  <a:pt x="4166649" y="2084142"/>
                  <a:pt x="3959177" y="2115601"/>
                </a:cubicBezTo>
                <a:cubicBezTo>
                  <a:pt x="2683874" y="2173158"/>
                  <a:pt x="846941" y="1986473"/>
                  <a:pt x="352607" y="2115601"/>
                </a:cubicBezTo>
                <a:cubicBezTo>
                  <a:pt x="149454" y="2130514"/>
                  <a:pt x="-12706" y="1948389"/>
                  <a:pt x="0" y="1762994"/>
                </a:cubicBezTo>
                <a:cubicBezTo>
                  <a:pt x="-36419" y="1226839"/>
                  <a:pt x="-37347" y="1046339"/>
                  <a:pt x="0" y="352607"/>
                </a:cubicBezTo>
                <a:close/>
              </a:path>
            </a:pathLst>
          </a:custGeom>
          <a:solidFill>
            <a:srgbClr val="3F3F3F"/>
          </a:solidFill>
          <a:ln cap="flat" cmpd="sng" w="12700">
            <a:solidFill>
              <a:srgbClr val="D8E2F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28"/>
          <p:cNvSpPr/>
          <p:nvPr/>
        </p:nvSpPr>
        <p:spPr>
          <a:xfrm>
            <a:off x="7091010" y="3997028"/>
            <a:ext cx="4311784" cy="2115601"/>
          </a:xfrm>
          <a:custGeom>
            <a:rect b="b" l="l" r="r" t="t"/>
            <a:pathLst>
              <a:path extrusionOk="0" fill="none" h="2115601" w="4311784">
                <a:moveTo>
                  <a:pt x="0" y="352607"/>
                </a:moveTo>
                <a:cubicBezTo>
                  <a:pt x="-25480" y="177536"/>
                  <a:pt x="182333" y="-17424"/>
                  <a:pt x="352607" y="0"/>
                </a:cubicBezTo>
                <a:cubicBezTo>
                  <a:pt x="997080" y="32994"/>
                  <a:pt x="2450569" y="138527"/>
                  <a:pt x="3959177" y="0"/>
                </a:cubicBezTo>
                <a:cubicBezTo>
                  <a:pt x="4152788" y="-5645"/>
                  <a:pt x="4311057" y="148805"/>
                  <a:pt x="4311784" y="352607"/>
                </a:cubicBezTo>
                <a:cubicBezTo>
                  <a:pt x="4348363" y="965501"/>
                  <a:pt x="4286735" y="1364800"/>
                  <a:pt x="4311784" y="1762994"/>
                </a:cubicBezTo>
                <a:cubicBezTo>
                  <a:pt x="4300809" y="1949781"/>
                  <a:pt x="4149153" y="2119127"/>
                  <a:pt x="3959177" y="2115601"/>
                </a:cubicBezTo>
                <a:cubicBezTo>
                  <a:pt x="2611664" y="2191175"/>
                  <a:pt x="1635181" y="2009642"/>
                  <a:pt x="352607" y="2115601"/>
                </a:cubicBezTo>
                <a:cubicBezTo>
                  <a:pt x="153768" y="2122681"/>
                  <a:pt x="32354" y="1952926"/>
                  <a:pt x="0" y="1762994"/>
                </a:cubicBezTo>
                <a:cubicBezTo>
                  <a:pt x="89643" y="1509077"/>
                  <a:pt x="19230" y="760162"/>
                  <a:pt x="0" y="352607"/>
                </a:cubicBezTo>
                <a:close/>
              </a:path>
              <a:path extrusionOk="0" h="2115601" w="4311784">
                <a:moveTo>
                  <a:pt x="0" y="352607"/>
                </a:moveTo>
                <a:cubicBezTo>
                  <a:pt x="-18396" y="167298"/>
                  <a:pt x="183662" y="4012"/>
                  <a:pt x="352607" y="0"/>
                </a:cubicBezTo>
                <a:cubicBezTo>
                  <a:pt x="1645439" y="-57434"/>
                  <a:pt x="3211474" y="100685"/>
                  <a:pt x="3959177" y="0"/>
                </a:cubicBezTo>
                <a:cubicBezTo>
                  <a:pt x="4156777" y="6536"/>
                  <a:pt x="4330578" y="150709"/>
                  <a:pt x="4311784" y="352607"/>
                </a:cubicBezTo>
                <a:cubicBezTo>
                  <a:pt x="4268738" y="749776"/>
                  <a:pt x="4364425" y="1233416"/>
                  <a:pt x="4311784" y="1762994"/>
                </a:cubicBezTo>
                <a:cubicBezTo>
                  <a:pt x="4288743" y="1935746"/>
                  <a:pt x="4166649" y="2084142"/>
                  <a:pt x="3959177" y="2115601"/>
                </a:cubicBezTo>
                <a:cubicBezTo>
                  <a:pt x="2683874" y="2173158"/>
                  <a:pt x="846941" y="1986473"/>
                  <a:pt x="352607" y="2115601"/>
                </a:cubicBezTo>
                <a:cubicBezTo>
                  <a:pt x="149454" y="2130514"/>
                  <a:pt x="-12706" y="1948389"/>
                  <a:pt x="0" y="1762994"/>
                </a:cubicBezTo>
                <a:cubicBezTo>
                  <a:pt x="-36419" y="1226839"/>
                  <a:pt x="-37347" y="1046339"/>
                  <a:pt x="0" y="352607"/>
                </a:cubicBezTo>
                <a:close/>
              </a:path>
            </a:pathLst>
          </a:custGeom>
          <a:solidFill>
            <a:srgbClr val="D8E2F3"/>
          </a:solidFill>
          <a:ln cap="flat" cmpd="sng" w="12700">
            <a:solidFill>
              <a:srgbClr val="D8E2F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hart, histogram&#10;&#10;Description automatically generated" id="467" name="Google Shape;46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553" y="485490"/>
            <a:ext cx="2596212" cy="27208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histogram&#10;&#10;Description automatically generated" id="468" name="Google Shape;46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34455" y="468147"/>
            <a:ext cx="2613376" cy="27314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histogram&#10;&#10;Description automatically generated" id="469" name="Google Shape;469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39987" y="476958"/>
            <a:ext cx="2589181" cy="27138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histogram&#10;&#10;Description automatically generated" id="470" name="Google Shape;470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49702" y="485490"/>
            <a:ext cx="2572901" cy="26968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471" name="Google Shape;471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16763" y="3483695"/>
            <a:ext cx="2648759" cy="2776319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28"/>
          <p:cNvSpPr txBox="1"/>
          <p:nvPr>
            <p:ph type="title"/>
          </p:nvPr>
        </p:nvSpPr>
        <p:spPr>
          <a:xfrm>
            <a:off x="6918191" y="4736267"/>
            <a:ext cx="4657423" cy="637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3200">
                <a:solidFill>
                  <a:schemeClr val="dk1"/>
                </a:solidFill>
              </a:rPr>
              <a:t>Tần suất phân bố </a:t>
            </a:r>
            <a:br>
              <a:rPr lang="en-US" sz="3200">
                <a:solidFill>
                  <a:schemeClr val="dk1"/>
                </a:solidFill>
              </a:rPr>
            </a:br>
            <a:r>
              <a:rPr lang="en-US" sz="3200">
                <a:solidFill>
                  <a:schemeClr val="dk1"/>
                </a:solidFill>
              </a:rPr>
              <a:t>của các thuộc tính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descr="Chart, histogram&#10;&#10;Description automatically generated" id="473" name="Google Shape;473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3553" y="3503878"/>
            <a:ext cx="2596212" cy="273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9"/>
          <p:cNvSpPr txBox="1"/>
          <p:nvPr>
            <p:ph type="title"/>
          </p:nvPr>
        </p:nvSpPr>
        <p:spPr>
          <a:xfrm>
            <a:off x="586596" y="365125"/>
            <a:ext cx="1076720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Boxplot &amp; Biểu đồ dao động của các thuộc tính</a:t>
            </a:r>
            <a:endParaRPr/>
          </a:p>
        </p:txBody>
      </p:sp>
      <p:grpSp>
        <p:nvGrpSpPr>
          <p:cNvPr id="479" name="Google Shape;479;p29"/>
          <p:cNvGrpSpPr/>
          <p:nvPr/>
        </p:nvGrpSpPr>
        <p:grpSpPr>
          <a:xfrm>
            <a:off x="108911" y="2432957"/>
            <a:ext cx="3918804" cy="3177832"/>
            <a:chOff x="0" y="0"/>
            <a:chExt cx="3543713" cy="2892425"/>
          </a:xfrm>
        </p:grpSpPr>
        <p:pic>
          <p:nvPicPr>
            <p:cNvPr descr="Chart, box and whisker chart&#10;&#10;Description automatically generated" id="480" name="Google Shape;480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3387090" cy="27025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1" name="Google Shape;481;p29"/>
            <p:cNvSpPr txBox="1"/>
            <p:nvPr/>
          </p:nvSpPr>
          <p:spPr>
            <a:xfrm>
              <a:off x="157258" y="2746375"/>
              <a:ext cx="3386455" cy="1460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Figure 8:Boxplot các thuộc tính cơ bản</a:t>
              </a:r>
              <a:endParaRPr/>
            </a:p>
          </p:txBody>
        </p:sp>
      </p:grpSp>
      <p:sp>
        <p:nvSpPr>
          <p:cNvPr id="482" name="Google Shape;482;p29"/>
          <p:cNvSpPr txBox="1"/>
          <p:nvPr/>
        </p:nvSpPr>
        <p:spPr>
          <a:xfrm>
            <a:off x="2912719" y="2978249"/>
            <a:ext cx="1613141" cy="432000"/>
          </a:xfrm>
          <a:prstGeom prst="rect">
            <a:avLst/>
          </a:prstGeom>
          <a:solidFill>
            <a:schemeClr val="accent4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Nhiều OUTLIER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29"/>
          <p:cNvSpPr/>
          <p:nvPr/>
        </p:nvSpPr>
        <p:spPr>
          <a:xfrm>
            <a:off x="690959" y="3414224"/>
            <a:ext cx="1952681" cy="488184"/>
          </a:xfrm>
          <a:prstGeom prst="ellipse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4" name="Google Shape;484;p29"/>
          <p:cNvCxnSpPr>
            <a:stCxn id="483" idx="6"/>
            <a:endCxn id="482" idx="1"/>
          </p:cNvCxnSpPr>
          <p:nvPr/>
        </p:nvCxnSpPr>
        <p:spPr>
          <a:xfrm flipH="1" rot="10800000">
            <a:off x="2643640" y="3194216"/>
            <a:ext cx="269100" cy="4641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485" name="Google Shape;48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8385" y="1414381"/>
            <a:ext cx="7380605" cy="5057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ars in the sky&#10;&#10;Description automatically generated with medium confidence" id="116" name="Google Shape;116;p3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>
            <a:off x="0" y="0"/>
            <a:ext cx="12192000" cy="7706092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 txBox="1"/>
          <p:nvPr/>
        </p:nvSpPr>
        <p:spPr>
          <a:xfrm>
            <a:off x="147513" y="64479"/>
            <a:ext cx="997131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Giới thiệu và phân tích bộ dữ liệu chất lượng nước tại Úc</a:t>
            </a:r>
            <a:endParaRPr/>
          </a:p>
        </p:txBody>
      </p:sp>
      <p:grpSp>
        <p:nvGrpSpPr>
          <p:cNvPr id="118" name="Google Shape;118;p3"/>
          <p:cNvGrpSpPr/>
          <p:nvPr/>
        </p:nvGrpSpPr>
        <p:grpSpPr>
          <a:xfrm>
            <a:off x="890246" y="1638507"/>
            <a:ext cx="1928045" cy="1134868"/>
            <a:chOff x="0" y="0"/>
            <a:chExt cx="1983748" cy="1043422"/>
          </a:xfrm>
        </p:grpSpPr>
        <p:sp>
          <p:nvSpPr>
            <p:cNvPr id="119" name="Google Shape;119;p3"/>
            <p:cNvSpPr/>
            <p:nvPr/>
          </p:nvSpPr>
          <p:spPr>
            <a:xfrm>
              <a:off x="0" y="0"/>
              <a:ext cx="1983748" cy="1043422"/>
            </a:xfrm>
            <a:prstGeom prst="roundRect">
              <a:avLst>
                <a:gd fmla="val 10000" name="adj"/>
              </a:avLst>
            </a:prstGeom>
            <a:solidFill>
              <a:schemeClr val="accent2">
                <a:alpha val="89803"/>
              </a:schemeClr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 txBox="1"/>
            <p:nvPr/>
          </p:nvSpPr>
          <p:spPr>
            <a:xfrm>
              <a:off x="30560" y="61122"/>
              <a:ext cx="1922626" cy="98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2850" lIns="102850" spcFirstLastPara="1" rIns="102850" wrap="square" tIns="1028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Calibri"/>
                <a:buNone/>
              </a:pPr>
              <a:r>
                <a:rPr lang="en-US" sz="2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Thu Thập dữ liệu</a:t>
              </a:r>
              <a:endParaRPr/>
            </a:p>
          </p:txBody>
        </p:sp>
      </p:grpSp>
      <p:grpSp>
        <p:nvGrpSpPr>
          <p:cNvPr id="121" name="Google Shape;121;p3"/>
          <p:cNvGrpSpPr/>
          <p:nvPr/>
        </p:nvGrpSpPr>
        <p:grpSpPr>
          <a:xfrm>
            <a:off x="3575551" y="1605269"/>
            <a:ext cx="2001291" cy="1168106"/>
            <a:chOff x="-29887" y="0"/>
            <a:chExt cx="2013635" cy="1073983"/>
          </a:xfrm>
        </p:grpSpPr>
        <p:sp>
          <p:nvSpPr>
            <p:cNvPr id="122" name="Google Shape;122;p3"/>
            <p:cNvSpPr/>
            <p:nvPr/>
          </p:nvSpPr>
          <p:spPr>
            <a:xfrm>
              <a:off x="0" y="0"/>
              <a:ext cx="1983748" cy="1043422"/>
            </a:xfrm>
            <a:prstGeom prst="roundRect">
              <a:avLst>
                <a:gd fmla="val 10000" name="adj"/>
              </a:avLst>
            </a:prstGeom>
            <a:solidFill>
              <a:schemeClr val="accent2">
                <a:alpha val="89803"/>
              </a:schemeClr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 txBox="1"/>
            <p:nvPr/>
          </p:nvSpPr>
          <p:spPr>
            <a:xfrm>
              <a:off x="-29887" y="91683"/>
              <a:ext cx="1922626" cy="98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2850" lIns="102850" spcFirstLastPara="1" rIns="102850" wrap="square" tIns="1028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Calibri"/>
                <a:buNone/>
              </a:pPr>
              <a:r>
                <a:rPr lang="en-US" sz="2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Khảo sát</a:t>
              </a:r>
              <a:endParaRPr/>
            </a:p>
          </p:txBody>
        </p:sp>
      </p:grpSp>
      <p:grpSp>
        <p:nvGrpSpPr>
          <p:cNvPr id="124" name="Google Shape;124;p3"/>
          <p:cNvGrpSpPr/>
          <p:nvPr/>
        </p:nvGrpSpPr>
        <p:grpSpPr>
          <a:xfrm>
            <a:off x="6505080" y="1605268"/>
            <a:ext cx="1928045" cy="1134868"/>
            <a:chOff x="0" y="0"/>
            <a:chExt cx="1983748" cy="1043422"/>
          </a:xfrm>
        </p:grpSpPr>
        <p:sp>
          <p:nvSpPr>
            <p:cNvPr id="125" name="Google Shape;125;p3"/>
            <p:cNvSpPr/>
            <p:nvPr/>
          </p:nvSpPr>
          <p:spPr>
            <a:xfrm>
              <a:off x="0" y="0"/>
              <a:ext cx="1983748" cy="1043422"/>
            </a:xfrm>
            <a:prstGeom prst="roundRect">
              <a:avLst>
                <a:gd fmla="val 10000" name="adj"/>
              </a:avLst>
            </a:prstGeom>
            <a:solidFill>
              <a:schemeClr val="accent2">
                <a:alpha val="89803"/>
              </a:schemeClr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 txBox="1"/>
            <p:nvPr/>
          </p:nvSpPr>
          <p:spPr>
            <a:xfrm>
              <a:off x="30561" y="30561"/>
              <a:ext cx="1922626" cy="98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2850" lIns="102850" spcFirstLastPara="1" rIns="102850" wrap="square" tIns="1028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Calibri"/>
                <a:buNone/>
              </a:pPr>
              <a:r>
                <a:rPr lang="en-US" sz="2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Tiền xử lý</a:t>
              </a:r>
              <a:endParaRPr/>
            </a:p>
          </p:txBody>
        </p:sp>
      </p:grpSp>
      <p:grpSp>
        <p:nvGrpSpPr>
          <p:cNvPr id="127" name="Google Shape;127;p3"/>
          <p:cNvGrpSpPr/>
          <p:nvPr/>
        </p:nvGrpSpPr>
        <p:grpSpPr>
          <a:xfrm>
            <a:off x="890246" y="3307569"/>
            <a:ext cx="1928045" cy="1134868"/>
            <a:chOff x="0" y="0"/>
            <a:chExt cx="1983748" cy="1043422"/>
          </a:xfrm>
        </p:grpSpPr>
        <p:sp>
          <p:nvSpPr>
            <p:cNvPr id="128" name="Google Shape;128;p3"/>
            <p:cNvSpPr/>
            <p:nvPr/>
          </p:nvSpPr>
          <p:spPr>
            <a:xfrm>
              <a:off x="0" y="0"/>
              <a:ext cx="1983748" cy="1043422"/>
            </a:xfrm>
            <a:prstGeom prst="roundRect">
              <a:avLst>
                <a:gd fmla="val 10000" name="adj"/>
              </a:avLst>
            </a:prstGeom>
            <a:solidFill>
              <a:schemeClr val="accent2">
                <a:alpha val="89803"/>
              </a:schemeClr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 txBox="1"/>
            <p:nvPr/>
          </p:nvSpPr>
          <p:spPr>
            <a:xfrm>
              <a:off x="30561" y="30561"/>
              <a:ext cx="1922626" cy="98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2850" lIns="102850" spcFirstLastPara="1" rIns="102850" wrap="square" tIns="1028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Calibri"/>
                <a:buNone/>
              </a:pPr>
              <a:r>
                <a:rPr lang="en-US" sz="2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Mở rộng dữ liệu</a:t>
              </a:r>
              <a:endParaRPr/>
            </a:p>
          </p:txBody>
        </p:sp>
      </p:grpSp>
      <p:sp>
        <p:nvSpPr>
          <p:cNvPr id="130" name="Google Shape;130;p3"/>
          <p:cNvSpPr/>
          <p:nvPr/>
        </p:nvSpPr>
        <p:spPr>
          <a:xfrm>
            <a:off x="5313335" y="2922802"/>
            <a:ext cx="1333259" cy="82331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Phân tích thăm dò (EDA)</a:t>
            </a:r>
            <a:endParaRPr/>
          </a:p>
        </p:txBody>
      </p:sp>
      <p:sp>
        <p:nvSpPr>
          <p:cNvPr id="131" name="Google Shape;131;p3"/>
          <p:cNvSpPr/>
          <p:nvPr/>
        </p:nvSpPr>
        <p:spPr>
          <a:xfrm>
            <a:off x="9269424" y="3451041"/>
            <a:ext cx="1868639" cy="423961"/>
          </a:xfrm>
          <a:prstGeom prst="roundRect">
            <a:avLst>
              <a:gd fmla="val 10000" name="adj"/>
            </a:avLst>
          </a:prstGeom>
          <a:solidFill>
            <a:schemeClr val="lt1"/>
          </a:solidFill>
          <a:ln cap="flat" cmpd="sng" w="381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Thông tin hữu ích</a:t>
            </a:r>
            <a:endParaRPr/>
          </a:p>
        </p:txBody>
      </p:sp>
      <p:cxnSp>
        <p:nvCxnSpPr>
          <p:cNvPr id="132" name="Google Shape;132;p3"/>
          <p:cNvCxnSpPr>
            <a:stCxn id="120" idx="3"/>
            <a:endCxn id="123" idx="1"/>
          </p:cNvCxnSpPr>
          <p:nvPr/>
        </p:nvCxnSpPr>
        <p:spPr>
          <a:xfrm>
            <a:off x="2788587" y="2239180"/>
            <a:ext cx="7869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3" name="Google Shape;133;p3"/>
          <p:cNvCxnSpPr>
            <a:stCxn id="122" idx="3"/>
            <a:endCxn id="126" idx="1"/>
          </p:cNvCxnSpPr>
          <p:nvPr/>
        </p:nvCxnSpPr>
        <p:spPr>
          <a:xfrm>
            <a:off x="5576842" y="2172702"/>
            <a:ext cx="9579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4" name="Google Shape;134;p3"/>
          <p:cNvCxnSpPr/>
          <p:nvPr/>
        </p:nvCxnSpPr>
        <p:spPr>
          <a:xfrm flipH="1" rot="10800000">
            <a:off x="2791076" y="3875002"/>
            <a:ext cx="4671947" cy="1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5" name="Google Shape;135;p3"/>
          <p:cNvCxnSpPr>
            <a:endCxn id="126" idx="2"/>
          </p:cNvCxnSpPr>
          <p:nvPr/>
        </p:nvCxnSpPr>
        <p:spPr>
          <a:xfrm rot="10800000">
            <a:off x="7469102" y="2706897"/>
            <a:ext cx="0" cy="11682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6" name="Google Shape;136;p3"/>
          <p:cNvCxnSpPr/>
          <p:nvPr/>
        </p:nvCxnSpPr>
        <p:spPr>
          <a:xfrm rot="10800000">
            <a:off x="5979964" y="2205941"/>
            <a:ext cx="0" cy="716861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37" name="Google Shape;137;p3"/>
          <p:cNvCxnSpPr>
            <a:stCxn id="130" idx="3"/>
          </p:cNvCxnSpPr>
          <p:nvPr/>
        </p:nvCxnSpPr>
        <p:spPr>
          <a:xfrm>
            <a:off x="6646594" y="3334461"/>
            <a:ext cx="8163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38" name="Google Shape;138;p3"/>
          <p:cNvCxnSpPr/>
          <p:nvPr/>
        </p:nvCxnSpPr>
        <p:spPr>
          <a:xfrm>
            <a:off x="8403422" y="2179889"/>
            <a:ext cx="786964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139" name="Google Shape;139;p3"/>
          <p:cNvGrpSpPr/>
          <p:nvPr/>
        </p:nvGrpSpPr>
        <p:grpSpPr>
          <a:xfrm>
            <a:off x="9226830" y="1671746"/>
            <a:ext cx="1928045" cy="1134868"/>
            <a:chOff x="0" y="0"/>
            <a:chExt cx="1983748" cy="1043422"/>
          </a:xfrm>
        </p:grpSpPr>
        <p:sp>
          <p:nvSpPr>
            <p:cNvPr id="140" name="Google Shape;140;p3"/>
            <p:cNvSpPr/>
            <p:nvPr/>
          </p:nvSpPr>
          <p:spPr>
            <a:xfrm>
              <a:off x="0" y="0"/>
              <a:ext cx="1983748" cy="1043422"/>
            </a:xfrm>
            <a:prstGeom prst="roundRect">
              <a:avLst>
                <a:gd fmla="val 10000" name="adj"/>
              </a:avLst>
            </a:prstGeom>
            <a:solidFill>
              <a:schemeClr val="accent2">
                <a:alpha val="89803"/>
              </a:schemeClr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 txBox="1"/>
            <p:nvPr/>
          </p:nvSpPr>
          <p:spPr>
            <a:xfrm>
              <a:off x="30560" y="61122"/>
              <a:ext cx="1922626" cy="98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2850" lIns="102850" spcFirstLastPara="1" rIns="102850" wrap="square" tIns="1028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Phân tích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và 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trực quan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42" name="Google Shape;142;p3"/>
          <p:cNvCxnSpPr>
            <a:stCxn id="141" idx="2"/>
            <a:endCxn id="131" idx="0"/>
          </p:cNvCxnSpPr>
          <p:nvPr/>
        </p:nvCxnSpPr>
        <p:spPr>
          <a:xfrm>
            <a:off x="10190852" y="2806614"/>
            <a:ext cx="12900" cy="6444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43" name="Google Shape;143;p3"/>
          <p:cNvSpPr txBox="1"/>
          <p:nvPr/>
        </p:nvSpPr>
        <p:spPr>
          <a:xfrm>
            <a:off x="4557678" y="4655117"/>
            <a:ext cx="564606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Qui trình xử lý và phân tích</a:t>
            </a:r>
            <a:endParaRPr/>
          </a:p>
        </p:txBody>
      </p:sp>
    </p:spTree>
  </p:cSld>
  <p:clrMapOvr>
    <a:masterClrMapping/>
  </p:clrMapOvr>
  <p:transition p14:dur="100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ars in the sky&#10;&#10;Description automatically generated with medium confidence" id="490" name="Google Shape;490;p30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>
            <a:off x="0" y="-63318"/>
            <a:ext cx="12192000" cy="77060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" id="491" name="Google Shape;49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8557" y="-63318"/>
            <a:ext cx="3776596" cy="23686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ain" id="492" name="Google Shape;492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9285" y="316555"/>
            <a:ext cx="3347668" cy="3081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ain" id="493" name="Google Shape;493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4179929"/>
            <a:ext cx="3376247" cy="30948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ain" id="494" name="Google Shape;494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46679" y="4196262"/>
            <a:ext cx="3376247" cy="30948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" id="495" name="Google Shape;495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92554" y="3642190"/>
            <a:ext cx="5321779" cy="23821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ain" id="496" name="Google Shape;496;p3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781531" y="473893"/>
            <a:ext cx="3376247" cy="30948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" id="497" name="Google Shape;497;p3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340926" y="432898"/>
            <a:ext cx="3833963" cy="23821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" id="498" name="Google Shape;498;p3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242169" y="3890320"/>
            <a:ext cx="3833963" cy="23821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tial sun" id="499" name="Google Shape;499;p3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791245" y="2005535"/>
            <a:ext cx="2927504" cy="23762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" id="500" name="Google Shape;500;p3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550363" y="2020520"/>
            <a:ext cx="3776598" cy="2368699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30"/>
          <p:cNvSpPr txBox="1"/>
          <p:nvPr/>
        </p:nvSpPr>
        <p:spPr>
          <a:xfrm>
            <a:off x="1399159" y="1039207"/>
            <a:ext cx="11040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/>
          </a:p>
        </p:txBody>
      </p:sp>
      <p:sp>
        <p:nvSpPr>
          <p:cNvPr id="502" name="Google Shape;502;p30"/>
          <p:cNvSpPr txBox="1"/>
          <p:nvPr/>
        </p:nvSpPr>
        <p:spPr>
          <a:xfrm>
            <a:off x="8409996" y="5081404"/>
            <a:ext cx="149830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/>
          </a:p>
        </p:txBody>
      </p:sp>
      <p:sp>
        <p:nvSpPr>
          <p:cNvPr id="503" name="Google Shape;503;p30"/>
          <p:cNvSpPr txBox="1"/>
          <p:nvPr/>
        </p:nvSpPr>
        <p:spPr>
          <a:xfrm>
            <a:off x="617557" y="4955071"/>
            <a:ext cx="476012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PHÂN TÍCH &amp; THĂM DÒ</a:t>
            </a:r>
            <a:endParaRPr/>
          </a:p>
        </p:txBody>
      </p:sp>
      <p:sp>
        <p:nvSpPr>
          <p:cNvPr id="504" name="Google Shape;504;p30"/>
          <p:cNvSpPr txBox="1"/>
          <p:nvPr/>
        </p:nvSpPr>
        <p:spPr>
          <a:xfrm>
            <a:off x="8409996" y="1624964"/>
            <a:ext cx="213467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ĐÁNH GIÁ</a:t>
            </a:r>
            <a:endParaRPr/>
          </a:p>
        </p:txBody>
      </p:sp>
      <p:sp>
        <p:nvSpPr>
          <p:cNvPr id="505" name="Google Shape;505;p30"/>
          <p:cNvSpPr txBox="1"/>
          <p:nvPr/>
        </p:nvSpPr>
        <p:spPr>
          <a:xfrm>
            <a:off x="4467352" y="3130340"/>
            <a:ext cx="266395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TRIỂN KHAI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ars in the sky&#10;&#10;Description automatically generated with medium confidence" id="148" name="Google Shape;148;p4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>
            <a:off x="-40188" y="-43543"/>
            <a:ext cx="12192000" cy="77060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" id="149" name="Google Shape;14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8429" y="695720"/>
            <a:ext cx="3776591" cy="23686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ain" id="150" name="Google Shape;15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3585" y="991468"/>
            <a:ext cx="3347665" cy="308137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4"/>
          <p:cNvSpPr txBox="1"/>
          <p:nvPr/>
        </p:nvSpPr>
        <p:spPr>
          <a:xfrm>
            <a:off x="1542657" y="1809131"/>
            <a:ext cx="11040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/>
          </a:p>
        </p:txBody>
      </p:sp>
      <p:sp>
        <p:nvSpPr>
          <p:cNvPr id="152" name="Google Shape;152;p4"/>
          <p:cNvSpPr txBox="1"/>
          <p:nvPr/>
        </p:nvSpPr>
        <p:spPr>
          <a:xfrm>
            <a:off x="147513" y="64479"/>
            <a:ext cx="997131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Giới thiệu và phân tích bộ dữ liệu chất lượng nước tại Úc</a:t>
            </a:r>
            <a:endParaRPr/>
          </a:p>
        </p:txBody>
      </p:sp>
      <p:pic>
        <p:nvPicPr>
          <p:cNvPr descr="Map&#10;&#10;Description automatically generated" id="153" name="Google Shape;153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55811" y="786467"/>
            <a:ext cx="3463745" cy="480741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4"/>
          <p:cNvSpPr/>
          <p:nvPr/>
        </p:nvSpPr>
        <p:spPr>
          <a:xfrm>
            <a:off x="8039100" y="3445206"/>
            <a:ext cx="734786" cy="675037"/>
          </a:xfrm>
          <a:custGeom>
            <a:rect b="b" l="l" r="r" t="t"/>
            <a:pathLst>
              <a:path extrusionOk="0" h="675037" w="734786">
                <a:moveTo>
                  <a:pt x="642257" y="212394"/>
                </a:moveTo>
                <a:cubicBezTo>
                  <a:pt x="642007" y="210897"/>
                  <a:pt x="637113" y="171065"/>
                  <a:pt x="631371" y="163408"/>
                </a:cubicBezTo>
                <a:cubicBezTo>
                  <a:pt x="623674" y="153145"/>
                  <a:pt x="612739" y="145730"/>
                  <a:pt x="604157" y="136194"/>
                </a:cubicBezTo>
                <a:cubicBezTo>
                  <a:pt x="596386" y="127559"/>
                  <a:pt x="591254" y="116484"/>
                  <a:pt x="582386" y="108980"/>
                </a:cubicBezTo>
                <a:cubicBezTo>
                  <a:pt x="562304" y="91987"/>
                  <a:pt x="495235" y="52968"/>
                  <a:pt x="473529" y="43665"/>
                </a:cubicBezTo>
                <a:cubicBezTo>
                  <a:pt x="436991" y="28006"/>
                  <a:pt x="421202" y="28214"/>
                  <a:pt x="386443" y="21894"/>
                </a:cubicBezTo>
                <a:cubicBezTo>
                  <a:pt x="377341" y="20239"/>
                  <a:pt x="368300" y="18265"/>
                  <a:pt x="359229" y="16451"/>
                </a:cubicBezTo>
                <a:cubicBezTo>
                  <a:pt x="348343" y="11008"/>
                  <a:pt x="338727" y="731"/>
                  <a:pt x="326571" y="123"/>
                </a:cubicBezTo>
                <a:cubicBezTo>
                  <a:pt x="294062" y="-1502"/>
                  <a:pt x="241151" y="13313"/>
                  <a:pt x="206829" y="21894"/>
                </a:cubicBezTo>
                <a:cubicBezTo>
                  <a:pt x="195943" y="29151"/>
                  <a:pt x="184297" y="35380"/>
                  <a:pt x="174171" y="43665"/>
                </a:cubicBezTo>
                <a:cubicBezTo>
                  <a:pt x="164242" y="51789"/>
                  <a:pt x="154920" y="60821"/>
                  <a:pt x="146957" y="70880"/>
                </a:cubicBezTo>
                <a:cubicBezTo>
                  <a:pt x="78386" y="157496"/>
                  <a:pt x="77639" y="163112"/>
                  <a:pt x="27214" y="245051"/>
                </a:cubicBezTo>
                <a:cubicBezTo>
                  <a:pt x="1693" y="379037"/>
                  <a:pt x="8954" y="320725"/>
                  <a:pt x="0" y="419223"/>
                </a:cubicBezTo>
                <a:cubicBezTo>
                  <a:pt x="5443" y="466394"/>
                  <a:pt x="3284" y="515080"/>
                  <a:pt x="16329" y="560737"/>
                </a:cubicBezTo>
                <a:cubicBezTo>
                  <a:pt x="22012" y="580627"/>
                  <a:pt x="39802" y="595096"/>
                  <a:pt x="54429" y="609723"/>
                </a:cubicBezTo>
                <a:cubicBezTo>
                  <a:pt x="100415" y="655709"/>
                  <a:pt x="133424" y="653576"/>
                  <a:pt x="201386" y="675037"/>
                </a:cubicBezTo>
                <a:lnTo>
                  <a:pt x="462643" y="664151"/>
                </a:lnTo>
                <a:cubicBezTo>
                  <a:pt x="488078" y="662920"/>
                  <a:pt x="513588" y="661967"/>
                  <a:pt x="538843" y="658708"/>
                </a:cubicBezTo>
                <a:cubicBezTo>
                  <a:pt x="569905" y="654700"/>
                  <a:pt x="600528" y="647823"/>
                  <a:pt x="631371" y="642380"/>
                </a:cubicBezTo>
                <a:cubicBezTo>
                  <a:pt x="642076" y="630146"/>
                  <a:pt x="678396" y="593834"/>
                  <a:pt x="685800" y="571623"/>
                </a:cubicBezTo>
                <a:cubicBezTo>
                  <a:pt x="693455" y="548659"/>
                  <a:pt x="695479" y="524140"/>
                  <a:pt x="702129" y="500865"/>
                </a:cubicBezTo>
                <a:cubicBezTo>
                  <a:pt x="706387" y="485960"/>
                  <a:pt x="713789" y="472104"/>
                  <a:pt x="718457" y="457323"/>
                </a:cubicBezTo>
                <a:cubicBezTo>
                  <a:pt x="724686" y="437597"/>
                  <a:pt x="729343" y="417408"/>
                  <a:pt x="734786" y="397451"/>
                </a:cubicBezTo>
                <a:cubicBezTo>
                  <a:pt x="731157" y="357537"/>
                  <a:pt x="728326" y="317542"/>
                  <a:pt x="723900" y="277708"/>
                </a:cubicBezTo>
                <a:cubicBezTo>
                  <a:pt x="722878" y="268514"/>
                  <a:pt x="723217" y="258427"/>
                  <a:pt x="718457" y="250494"/>
                </a:cubicBezTo>
                <a:cubicBezTo>
                  <a:pt x="711857" y="239493"/>
                  <a:pt x="700314" y="232351"/>
                  <a:pt x="691243" y="223280"/>
                </a:cubicBezTo>
                <a:cubicBezTo>
                  <a:pt x="687614" y="212394"/>
                  <a:pt x="685852" y="200696"/>
                  <a:pt x="680357" y="190623"/>
                </a:cubicBezTo>
                <a:cubicBezTo>
                  <a:pt x="676312" y="183206"/>
                  <a:pt x="645477" y="147051"/>
                  <a:pt x="636814" y="141637"/>
                </a:cubicBezTo>
                <a:cubicBezTo>
                  <a:pt x="625289" y="134434"/>
                  <a:pt x="605752" y="136194"/>
                  <a:pt x="593271" y="136194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6096000" y="5808114"/>
            <a:ext cx="42399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Sông Mulgrave (Deeral, Queensland, Úc)</a:t>
            </a:r>
            <a:endParaRPr/>
          </a:p>
        </p:txBody>
      </p:sp>
    </p:spTree>
  </p:cSld>
  <p:clrMapOvr>
    <a:masterClrMapping/>
  </p:clrMapOvr>
  <p:transition p14:dur="100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"/>
          <p:cNvSpPr txBox="1"/>
          <p:nvPr>
            <p:ph type="title"/>
          </p:nvPr>
        </p:nvSpPr>
        <p:spPr>
          <a:xfrm>
            <a:off x="838200" y="557188"/>
            <a:ext cx="10515600" cy="1133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 sz="5200"/>
              <a:t>Bộ dữ liệu chính</a:t>
            </a:r>
            <a:endParaRPr sz="5200"/>
          </a:p>
        </p:txBody>
      </p:sp>
      <p:graphicFrame>
        <p:nvGraphicFramePr>
          <p:cNvPr id="161" name="Google Shape;161;p5"/>
          <p:cNvGraphicFramePr/>
          <p:nvPr/>
        </p:nvGraphicFramePr>
        <p:xfrm>
          <a:off x="838200" y="186488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{AA7BADD1-2063-4A73-9F4C-62612F23A656}</a:tableStyleId>
              </a:tblPr>
              <a:tblGrid>
                <a:gridCol w="2003700"/>
                <a:gridCol w="1228325"/>
                <a:gridCol w="1376650"/>
                <a:gridCol w="832775"/>
                <a:gridCol w="832775"/>
                <a:gridCol w="1057525"/>
                <a:gridCol w="1129450"/>
                <a:gridCol w="1223825"/>
                <a:gridCol w="830525"/>
              </a:tblGrid>
              <a:tr h="554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/>
                        <a:t>Timestamp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/>
                        <a:t>Q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/>
                        <a:t>Conductivity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/>
                        <a:t>NO3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/>
                        <a:t>Temp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/>
                        <a:t>Turbidity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/>
                        <a:t>Level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/>
                        <a:t>Dayofweek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/>
                        <a:t>Month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</a:tr>
              <a:tr h="3387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2019-01-01T00:00:00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387.069000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53.620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0.1340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25.440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8.630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15.785000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1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1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</a:tr>
              <a:tr h="3387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2019-01-01T01:00:00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381.610143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54.490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0.1365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25.420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8.755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15.755000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1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1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</a:tr>
              <a:tr h="3387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2019-01-01T02:00:00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373.262400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55.360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0.1390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25.400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8.880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15.740000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1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1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</a:tr>
              <a:tr h="3387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2019-01-01T03:00:00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359.115571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54.105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0.1455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25.385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8.465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15.730000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1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1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</a:tr>
              <a:tr h="3387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2019-01-01T04:00:00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333.554000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52.850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0.1520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25.370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8.050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15.787500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1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1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</a:tr>
              <a:tr h="3387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...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...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...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...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...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...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...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...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...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</a:tr>
              <a:tr h="3387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2019-12-31T19:00:00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104.908167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2470.110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0.2565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27.895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8.270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14.846667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1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12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</a:tr>
              <a:tr h="3387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2019-12-31T20:00:00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76.108000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1836.810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0.2740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27.700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8.590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14.775000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1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12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</a:tr>
              <a:tr h="3387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2019-12-31T21:00:00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77.197000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1161.440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0.2940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27.390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8.780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14.735000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1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12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</a:tr>
              <a:tr h="3387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2019-12-31T22:00:00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57.603250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854.010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0.3135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27.255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8.170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14.710000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1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12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</a:tr>
              <a:tr h="3387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2019-12-31T23:00:00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11.355000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546.580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0.3330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27.120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7.560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14.766667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1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12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600" marB="35600" marR="71175" marL="71175" anchor="ctr"/>
                </a:tc>
              </a:tr>
            </a:tbl>
          </a:graphicData>
        </a:graphic>
      </p:graphicFrame>
      <p:sp>
        <p:nvSpPr>
          <p:cNvPr id="162" name="Google Shape;162;p5"/>
          <p:cNvSpPr/>
          <p:nvPr/>
        </p:nvSpPr>
        <p:spPr>
          <a:xfrm>
            <a:off x="0" y="0"/>
            <a:ext cx="12192000" cy="557188"/>
          </a:xfrm>
          <a:prstGeom prst="rect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5"/>
          <p:cNvSpPr txBox="1"/>
          <p:nvPr/>
        </p:nvSpPr>
        <p:spPr>
          <a:xfrm>
            <a:off x="147513" y="64479"/>
            <a:ext cx="997131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Giới thiệu và phân tích bộ dữ liệu chất lượng nước tại Úc</a:t>
            </a:r>
            <a:endParaRPr/>
          </a:p>
        </p:txBody>
      </p:sp>
      <p:sp>
        <p:nvSpPr>
          <p:cNvPr id="164" name="Google Shape;164;p5"/>
          <p:cNvSpPr txBox="1"/>
          <p:nvPr/>
        </p:nvSpPr>
        <p:spPr>
          <a:xfrm>
            <a:off x="6890658" y="6300812"/>
            <a:ext cx="51435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Australian Government: </a:t>
            </a:r>
            <a:r>
              <a:rPr lang="en-US" sz="1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https://data.gov.au/data/</a:t>
            </a:r>
            <a:endParaRPr/>
          </a:p>
        </p:txBody>
      </p:sp>
    </p:spTree>
  </p:cSld>
  <p:clrMapOvr>
    <a:masterClrMapping/>
  </p:clrMapOvr>
  <p:transition p14:dur="100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"/>
          <p:cNvSpPr txBox="1"/>
          <p:nvPr>
            <p:ph type="title"/>
          </p:nvPr>
        </p:nvSpPr>
        <p:spPr>
          <a:xfrm>
            <a:off x="838200" y="557188"/>
            <a:ext cx="10515600" cy="1133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 sz="5200"/>
              <a:t>Thuộc tính</a:t>
            </a:r>
            <a:endParaRPr/>
          </a:p>
        </p:txBody>
      </p:sp>
      <p:graphicFrame>
        <p:nvGraphicFramePr>
          <p:cNvPr id="170" name="Google Shape;170;p6"/>
          <p:cNvGraphicFramePr/>
          <p:nvPr/>
        </p:nvGraphicFramePr>
        <p:xfrm>
          <a:off x="843280" y="2044391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{4BB99738-7C90-47E1-929B-589FB0EE7E38}</a:tableStyleId>
              </a:tblPr>
              <a:tblGrid>
                <a:gridCol w="1969900"/>
                <a:gridCol w="6966775"/>
                <a:gridCol w="1573850"/>
              </a:tblGrid>
              <a:tr h="435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900" u="none" cap="none" strike="noStrike">
                          <a:highlight>
                            <a:srgbClr val="FFFF00"/>
                          </a:highlight>
                        </a:rPr>
                        <a:t>Temp                                              </a:t>
                      </a:r>
                      <a:endParaRPr/>
                    </a:p>
                  </a:txBody>
                  <a:tcPr marT="49500" marB="49500" marR="99025" marL="990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900" u="none" cap="none" strike="noStrike"/>
                        <a:t>Nhiệt độ nước</a:t>
                      </a:r>
                      <a:endParaRPr b="0" sz="1900"/>
                    </a:p>
                  </a:txBody>
                  <a:tcPr marT="49500" marB="49500" marR="99025" marL="990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baseline="30000" lang="en-US" sz="1900"/>
                        <a:t>O</a:t>
                      </a:r>
                      <a:r>
                        <a:rPr b="0" lang="en-US" sz="1900"/>
                        <a:t>C</a:t>
                      </a:r>
                      <a:endParaRPr b="0" sz="1900"/>
                    </a:p>
                  </a:txBody>
                  <a:tcPr marT="49500" marB="49500" marR="99025" marL="99025"/>
                </a:tc>
              </a:tr>
              <a:tr h="435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00"/>
                          </a:highlight>
                        </a:rPr>
                        <a:t>NO3</a:t>
                      </a:r>
                      <a:endParaRPr/>
                    </a:p>
                  </a:txBody>
                  <a:tcPr marT="49500" marB="49500" marR="99025" marL="990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900"/>
                        <a:t>Nồng độ Nitrat có trong nước</a:t>
                      </a:r>
                      <a:endParaRPr/>
                    </a:p>
                  </a:txBody>
                  <a:tcPr marT="49500" marB="49500" marR="99025" marL="990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900"/>
                        <a:t>mg/l</a:t>
                      </a:r>
                      <a:endParaRPr/>
                    </a:p>
                  </a:txBody>
                  <a:tcPr marT="49500" marB="49500" marR="99025" marL="99025"/>
                </a:tc>
              </a:tr>
              <a:tr h="435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00"/>
                          </a:highlight>
                        </a:rPr>
                        <a:t>Timestamp</a:t>
                      </a:r>
                      <a:endParaRPr/>
                    </a:p>
                  </a:txBody>
                  <a:tcPr marT="49500" marB="49500" marR="99025" marL="990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900"/>
                        <a:t>Mốc thời gian mà các giá trị được ghi nhận</a:t>
                      </a:r>
                      <a:endParaRPr/>
                    </a:p>
                  </a:txBody>
                  <a:tcPr marT="49500" marB="49500" marR="99025" marL="990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a:txBody>
                  <a:tcPr marT="49500" marB="49500" marR="99025" marL="99025"/>
                </a:tc>
              </a:tr>
              <a:tr h="435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00"/>
                          </a:highlight>
                        </a:rPr>
                        <a:t>Turbidity</a:t>
                      </a:r>
                      <a:endParaRPr/>
                    </a:p>
                  </a:txBody>
                  <a:tcPr marT="49500" marB="49500" marR="99025" marL="990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900"/>
                        <a:t>Độ đục: Mức độ mất đi sự trong suốt của nước</a:t>
                      </a:r>
                      <a:endParaRPr/>
                    </a:p>
                  </a:txBody>
                  <a:tcPr marT="49500" marB="49500" marR="99025" marL="990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900"/>
                        <a:t>NTU</a:t>
                      </a:r>
                      <a:endParaRPr/>
                    </a:p>
                  </a:txBody>
                  <a:tcPr marT="49500" marB="49500" marR="99025" marL="99025"/>
                </a:tc>
              </a:tr>
              <a:tr h="435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00"/>
                          </a:highlight>
                        </a:rPr>
                        <a:t>Conductivity</a:t>
                      </a:r>
                      <a:endParaRPr/>
                    </a:p>
                  </a:txBody>
                  <a:tcPr marT="49500" marB="49500" marR="99025" marL="990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900"/>
                        <a:t>Độ dẫn điện: Khả năng dẫn truyền dòng điện của nước</a:t>
                      </a:r>
                      <a:endParaRPr/>
                    </a:p>
                  </a:txBody>
                  <a:tcPr marT="49500" marB="49500" marR="99025" marL="990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900"/>
                        <a:t>μS/cm</a:t>
                      </a:r>
                      <a:endParaRPr/>
                    </a:p>
                  </a:txBody>
                  <a:tcPr marT="49500" marB="49500" marR="99025" marL="99025"/>
                </a:tc>
              </a:tr>
              <a:tr h="435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00"/>
                          </a:highlight>
                        </a:rPr>
                        <a:t>Level</a:t>
                      </a:r>
                      <a:endParaRPr/>
                    </a:p>
                  </a:txBody>
                  <a:tcPr marT="49500" marB="49500" marR="99025" marL="990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900"/>
                        <a:t>Mực nước: Độ cao của mặt nước so với 1 chuẩn đơn vị</a:t>
                      </a:r>
                      <a:endParaRPr/>
                    </a:p>
                  </a:txBody>
                  <a:tcPr marT="49500" marB="49500" marR="99025" marL="990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900"/>
                        <a:t>m</a:t>
                      </a:r>
                      <a:endParaRPr/>
                    </a:p>
                  </a:txBody>
                  <a:tcPr marT="49500" marB="49500" marR="99025" marL="99025"/>
                </a:tc>
              </a:tr>
              <a:tr h="435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00"/>
                          </a:highlight>
                        </a:rPr>
                        <a:t>Q</a:t>
                      </a:r>
                      <a:endParaRPr/>
                    </a:p>
                  </a:txBody>
                  <a:tcPr marT="49500" marB="49500" marR="99025" marL="990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900"/>
                        <a:t>Lưu lượng nước: Lượng nước chảy qua trong 1 đv thời gian</a:t>
                      </a:r>
                      <a:endParaRPr/>
                    </a:p>
                  </a:txBody>
                  <a:tcPr marT="49500" marB="49500" marR="99025" marL="990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Calibri"/>
                        <a:buNone/>
                      </a:pPr>
                      <a:r>
                        <a:rPr b="0" lang="en-US" sz="1900"/>
                        <a:t>m</a:t>
                      </a:r>
                      <a:r>
                        <a:rPr b="0" baseline="30000" lang="en-US" sz="1900"/>
                        <a:t>3</a:t>
                      </a:r>
                      <a:r>
                        <a:rPr b="0" lang="en-US" sz="1900"/>
                        <a:t>/s</a:t>
                      </a:r>
                      <a:endParaRPr/>
                    </a:p>
                  </a:txBody>
                  <a:tcPr marT="49500" marB="49500" marR="99025" marL="99025"/>
                </a:tc>
              </a:tr>
              <a:tr h="435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00"/>
                          </a:highlight>
                        </a:rPr>
                        <a:t>Dayofweek</a:t>
                      </a:r>
                      <a:endParaRPr sz="1900">
                        <a:highlight>
                          <a:srgbClr val="FFFF00"/>
                        </a:highlight>
                      </a:endParaRPr>
                    </a:p>
                  </a:txBody>
                  <a:tcPr marT="49500" marB="49500" marR="99025" marL="990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900"/>
                        <a:t>Ngày thứ mấy trong tuần đang được ghi nhận dữ liệu</a:t>
                      </a:r>
                      <a:endParaRPr/>
                    </a:p>
                  </a:txBody>
                  <a:tcPr marT="49500" marB="49500" marR="99025" marL="990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a:txBody>
                  <a:tcPr marT="49500" marB="49500" marR="99025" marL="99025"/>
                </a:tc>
              </a:tr>
              <a:tr h="435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Calibri"/>
                        <a:buNone/>
                      </a:pPr>
                      <a:r>
                        <a:rPr lang="en-US" sz="1900">
                          <a:highlight>
                            <a:srgbClr val="FFFF00"/>
                          </a:highlight>
                        </a:rPr>
                        <a:t>Moth</a:t>
                      </a:r>
                      <a:endParaRPr/>
                    </a:p>
                  </a:txBody>
                  <a:tcPr marT="49500" marB="49500" marR="99025" marL="990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Calibri"/>
                        <a:buNone/>
                      </a:pPr>
                      <a:r>
                        <a:rPr b="0" lang="en-US" sz="1900"/>
                        <a:t>Số tháng trong năm mà dữ liệu được ghi nhận trong năm đó</a:t>
                      </a:r>
                      <a:endParaRPr/>
                    </a:p>
                  </a:txBody>
                  <a:tcPr marT="49500" marB="49500" marR="99025" marL="990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a:txBody>
                  <a:tcPr marT="49500" marB="49500" marR="99025" marL="99025"/>
                </a:tc>
              </a:tr>
            </a:tbl>
          </a:graphicData>
        </a:graphic>
      </p:graphicFrame>
      <p:sp>
        <p:nvSpPr>
          <p:cNvPr id="171" name="Google Shape;171;p6"/>
          <p:cNvSpPr/>
          <p:nvPr/>
        </p:nvSpPr>
        <p:spPr>
          <a:xfrm>
            <a:off x="0" y="0"/>
            <a:ext cx="12192000" cy="557188"/>
          </a:xfrm>
          <a:prstGeom prst="rect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6"/>
          <p:cNvSpPr txBox="1"/>
          <p:nvPr/>
        </p:nvSpPr>
        <p:spPr>
          <a:xfrm>
            <a:off x="147513" y="64479"/>
            <a:ext cx="997131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Giới thiệu và phân tích bộ dữ liệu chất lượng nước tại Úc</a:t>
            </a:r>
            <a:endParaRPr/>
          </a:p>
        </p:txBody>
      </p:sp>
    </p:spTree>
  </p:cSld>
  <p:clrMapOvr>
    <a:masterClrMapping/>
  </p:clrMapOvr>
  <p:transition p14:dur="100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ars in the sky&#10;&#10;Description automatically generated with medium confidence" id="177" name="Google Shape;177;p7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>
            <a:off x="-1" y="-63319"/>
            <a:ext cx="13644807" cy="86243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" id="178" name="Google Shape;17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3482" y="847606"/>
            <a:ext cx="2948577" cy="13184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ain" id="179" name="Google Shape;179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9286" y="1436106"/>
            <a:ext cx="2613691" cy="17151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" id="180" name="Google Shape;180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54926" y="3649688"/>
            <a:ext cx="2948575" cy="184935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7"/>
          <p:cNvSpPr txBox="1"/>
          <p:nvPr/>
        </p:nvSpPr>
        <p:spPr>
          <a:xfrm>
            <a:off x="1058429" y="1641137"/>
            <a:ext cx="118454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/>
          </a:p>
        </p:txBody>
      </p:sp>
      <p:sp>
        <p:nvSpPr>
          <p:cNvPr id="182" name="Google Shape;182;p7"/>
          <p:cNvSpPr/>
          <p:nvPr/>
        </p:nvSpPr>
        <p:spPr>
          <a:xfrm>
            <a:off x="0" y="0"/>
            <a:ext cx="12192000" cy="557188"/>
          </a:xfrm>
          <a:prstGeom prst="rect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7"/>
          <p:cNvSpPr txBox="1"/>
          <p:nvPr/>
        </p:nvSpPr>
        <p:spPr>
          <a:xfrm>
            <a:off x="147513" y="64479"/>
            <a:ext cx="997131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Giới thiệu và phân tích bộ dữ liệu chất lượng nước tại Úc</a:t>
            </a:r>
            <a:endParaRPr/>
          </a:p>
        </p:txBody>
      </p:sp>
      <p:pic>
        <p:nvPicPr>
          <p:cNvPr descr="Rain" id="184" name="Google Shape;184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1756" y="3999634"/>
            <a:ext cx="2852017" cy="262515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7"/>
          <p:cNvSpPr txBox="1"/>
          <p:nvPr/>
        </p:nvSpPr>
        <p:spPr>
          <a:xfrm>
            <a:off x="1016865" y="4574367"/>
            <a:ext cx="3312185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PHÂN TÍCH &amp; THĂM DÒ</a:t>
            </a:r>
            <a:endParaRPr/>
          </a:p>
        </p:txBody>
      </p:sp>
      <p:grpSp>
        <p:nvGrpSpPr>
          <p:cNvPr id="186" name="Google Shape;186;p7"/>
          <p:cNvGrpSpPr/>
          <p:nvPr/>
        </p:nvGrpSpPr>
        <p:grpSpPr>
          <a:xfrm>
            <a:off x="5218193" y="1364892"/>
            <a:ext cx="5521069" cy="4719985"/>
            <a:chOff x="0" y="0"/>
            <a:chExt cx="3543713" cy="2892425"/>
          </a:xfrm>
        </p:grpSpPr>
        <p:pic>
          <p:nvPicPr>
            <p:cNvPr descr="Chart, box and whisker chart&#10;&#10;Description automatically generated" id="187" name="Google Shape;187;p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0" y="0"/>
              <a:ext cx="3387090" cy="27025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" name="Google Shape;188;p7"/>
            <p:cNvSpPr txBox="1"/>
            <p:nvPr/>
          </p:nvSpPr>
          <p:spPr>
            <a:xfrm>
              <a:off x="157258" y="2746375"/>
              <a:ext cx="3386455" cy="1460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Figure 8:Boxplot các thuộc tính cơ bản</a:t>
              </a:r>
              <a:endParaRPr/>
            </a:p>
          </p:txBody>
        </p:sp>
      </p:grpSp>
      <p:sp>
        <p:nvSpPr>
          <p:cNvPr id="189" name="Google Shape;189;p7"/>
          <p:cNvSpPr txBox="1"/>
          <p:nvPr/>
        </p:nvSpPr>
        <p:spPr>
          <a:xfrm>
            <a:off x="10366135" y="2073458"/>
            <a:ext cx="1703890" cy="646331"/>
          </a:xfrm>
          <a:prstGeom prst="rect">
            <a:avLst/>
          </a:prstGeom>
          <a:solidFill>
            <a:schemeClr val="accent4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7"/>
          <p:cNvSpPr/>
          <p:nvPr/>
        </p:nvSpPr>
        <p:spPr>
          <a:xfrm>
            <a:off x="5800241" y="2073458"/>
            <a:ext cx="4064195" cy="1077769"/>
          </a:xfrm>
          <a:prstGeom prst="ellipse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1" name="Google Shape;191;p7"/>
          <p:cNvCxnSpPr>
            <a:stCxn id="190" idx="6"/>
            <a:endCxn id="189" idx="1"/>
          </p:cNvCxnSpPr>
          <p:nvPr/>
        </p:nvCxnSpPr>
        <p:spPr>
          <a:xfrm flipH="1" rot="10800000">
            <a:off x="9864436" y="2396643"/>
            <a:ext cx="501600" cy="215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92" name="Google Shape;192;p7"/>
          <p:cNvSpPr txBox="1"/>
          <p:nvPr/>
        </p:nvSpPr>
        <p:spPr>
          <a:xfrm>
            <a:off x="10580451" y="2150677"/>
            <a:ext cx="131613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Ngoại lai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"/>
          <p:cNvSpPr txBox="1"/>
          <p:nvPr>
            <p:ph type="title"/>
          </p:nvPr>
        </p:nvSpPr>
        <p:spPr>
          <a:xfrm>
            <a:off x="2699657" y="153706"/>
            <a:ext cx="7211786" cy="9818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 sz="5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Độ dao động mực nước</a:t>
            </a:r>
            <a:endParaRPr sz="5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aphical user interface, chart, website&#10;&#10;Description automatically generated" id="198" name="Google Shape;198;p8"/>
          <p:cNvPicPr preferRelativeResize="0"/>
          <p:nvPr/>
        </p:nvPicPr>
        <p:blipFill rotWithShape="1">
          <a:blip r:embed="rId3">
            <a:alphaModFix/>
          </a:blip>
          <a:srcRect b="0" l="0" r="0" t="8656"/>
          <a:stretch/>
        </p:blipFill>
        <p:spPr>
          <a:xfrm>
            <a:off x="1869111" y="1098564"/>
            <a:ext cx="5975544" cy="255116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8"/>
          <p:cNvSpPr/>
          <p:nvPr/>
        </p:nvSpPr>
        <p:spPr>
          <a:xfrm>
            <a:off x="2236850" y="1098564"/>
            <a:ext cx="1743709" cy="431528"/>
          </a:xfrm>
          <a:prstGeom prst="ellipse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8"/>
          <p:cNvSpPr/>
          <p:nvPr/>
        </p:nvSpPr>
        <p:spPr>
          <a:xfrm>
            <a:off x="2236851" y="1954039"/>
            <a:ext cx="1743709" cy="431528"/>
          </a:xfrm>
          <a:prstGeom prst="ellipse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8"/>
          <p:cNvSpPr/>
          <p:nvPr/>
        </p:nvSpPr>
        <p:spPr>
          <a:xfrm>
            <a:off x="2597408" y="2785207"/>
            <a:ext cx="1539164" cy="431528"/>
          </a:xfrm>
          <a:prstGeom prst="ellipse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8"/>
          <p:cNvSpPr txBox="1"/>
          <p:nvPr/>
        </p:nvSpPr>
        <p:spPr>
          <a:xfrm>
            <a:off x="120784" y="1912483"/>
            <a:ext cx="1415556" cy="646331"/>
          </a:xfrm>
          <a:prstGeom prst="rect">
            <a:avLst/>
          </a:prstGeom>
          <a:solidFill>
            <a:schemeClr val="accent4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3" name="Google Shape;203;p8"/>
          <p:cNvCxnSpPr>
            <a:stCxn id="199" idx="2"/>
            <a:endCxn id="202" idx="3"/>
          </p:cNvCxnSpPr>
          <p:nvPr/>
        </p:nvCxnSpPr>
        <p:spPr>
          <a:xfrm flipH="1">
            <a:off x="1536350" y="1314328"/>
            <a:ext cx="700500" cy="921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4" name="Google Shape;204;p8"/>
          <p:cNvCxnSpPr>
            <a:stCxn id="200" idx="2"/>
            <a:endCxn id="202" idx="3"/>
          </p:cNvCxnSpPr>
          <p:nvPr/>
        </p:nvCxnSpPr>
        <p:spPr>
          <a:xfrm flipH="1">
            <a:off x="1536351" y="2169803"/>
            <a:ext cx="700500" cy="65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5" name="Google Shape;205;p8"/>
          <p:cNvCxnSpPr>
            <a:stCxn id="201" idx="2"/>
            <a:endCxn id="202" idx="3"/>
          </p:cNvCxnSpPr>
          <p:nvPr/>
        </p:nvCxnSpPr>
        <p:spPr>
          <a:xfrm rot="10800000">
            <a:off x="1536308" y="2235671"/>
            <a:ext cx="1061100" cy="765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6" name="Google Shape;206;p8"/>
          <p:cNvSpPr txBox="1"/>
          <p:nvPr/>
        </p:nvSpPr>
        <p:spPr>
          <a:xfrm>
            <a:off x="71218" y="2050982"/>
            <a:ext cx="15947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Mực nước cao</a:t>
            </a:r>
            <a:endParaRPr/>
          </a:p>
        </p:txBody>
      </p:sp>
      <p:pic>
        <p:nvPicPr>
          <p:cNvPr descr="Chart, histogram&#10;&#10;Description automatically generated" id="207" name="Google Shape;20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0997" y="1193065"/>
            <a:ext cx="2613376" cy="2731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199" y="4091846"/>
            <a:ext cx="11451771" cy="228565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8"/>
          <p:cNvSpPr txBox="1"/>
          <p:nvPr/>
        </p:nvSpPr>
        <p:spPr>
          <a:xfrm>
            <a:off x="4136572" y="6388828"/>
            <a:ext cx="341267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Mực nước dao động theo năm</a:t>
            </a:r>
            <a:endParaRPr/>
          </a:p>
        </p:txBody>
      </p:sp>
      <p:sp>
        <p:nvSpPr>
          <p:cNvPr id="210" name="Google Shape;210;p8"/>
          <p:cNvSpPr txBox="1"/>
          <p:nvPr/>
        </p:nvSpPr>
        <p:spPr>
          <a:xfrm>
            <a:off x="3374895" y="3629237"/>
            <a:ext cx="341267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Mực nước dao động theo ngày</a:t>
            </a:r>
            <a:endParaRPr/>
          </a:p>
        </p:txBody>
      </p:sp>
    </p:spTree>
  </p:cSld>
  <p:clrMapOvr>
    <a:masterClrMapping/>
  </p:clrMapOvr>
  <p:transition p14:dur="100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831772"/>
            <a:ext cx="12192000" cy="30877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histogram&#10;&#10;Description automatically generated" id="216" name="Google Shape;21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0644" y="636235"/>
            <a:ext cx="2789713" cy="29240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217" name="Google Shape;217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68887" y="565026"/>
            <a:ext cx="2857650" cy="299527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9"/>
          <p:cNvSpPr txBox="1"/>
          <p:nvPr/>
        </p:nvSpPr>
        <p:spPr>
          <a:xfrm>
            <a:off x="435429" y="103361"/>
            <a:ext cx="751114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Nhiệt độ nước và nồng độ nitrat trong nước</a:t>
            </a:r>
            <a:endParaRPr/>
          </a:p>
        </p:txBody>
      </p:sp>
    </p:spTree>
  </p:cSld>
  <p:clrMapOvr>
    <a:masterClrMapping/>
  </p:clrMapOvr>
  <p:transition p14:dur="100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2022-11-30T14:40:59Z</dcterms:created>
  <dc:creator>Rak Hoang</dc:creator>
</cp:coreProperties>
</file>